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4" r:id="rId25"/>
    <p:sldId id="290" r:id="rId26"/>
    <p:sldId id="285" r:id="rId27"/>
    <p:sldId id="279" r:id="rId28"/>
    <p:sldId id="282" r:id="rId29"/>
    <p:sldId id="291" r:id="rId30"/>
    <p:sldId id="294" r:id="rId31"/>
    <p:sldId id="280" r:id="rId32"/>
    <p:sldId id="292" r:id="rId33"/>
    <p:sldId id="281" r:id="rId34"/>
  </p:sldIdLst>
  <p:sldSz cx="10080625" cy="567055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86">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snapToObjects="1">
      <p:cViewPr varScale="1">
        <p:scale>
          <a:sx n="109" d="100"/>
          <a:sy n="109" d="100"/>
        </p:scale>
        <p:origin x="864" y="184"/>
      </p:cViewPr>
      <p:guideLst>
        <p:guide orient="horz" pos="1786"/>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Prof. Bernante</c:v>
          </c:tx>
          <c:spPr>
            <a:solidFill>
              <a:schemeClr val="accent1"/>
            </a:solidFill>
            <a:ln>
              <a:noFill/>
            </a:ln>
            <a:effectLst/>
          </c:spPr>
          <c:invertIfNegative val="0"/>
          <c:val>
            <c:numRef>
              <c:f>Foglio1!$R$1:$R$52</c:f>
              <c:numCache>
                <c:formatCode>General</c:formatCode>
                <c:ptCount val="52"/>
                <c:pt idx="0">
                  <c:v>100</c:v>
                </c:pt>
                <c:pt idx="1">
                  <c:v>190</c:v>
                </c:pt>
                <c:pt idx="2">
                  <c:v>180</c:v>
                </c:pt>
                <c:pt idx="3">
                  <c:v>245</c:v>
                </c:pt>
                <c:pt idx="4">
                  <c:v>235</c:v>
                </c:pt>
                <c:pt idx="5">
                  <c:v>125</c:v>
                </c:pt>
                <c:pt idx="6">
                  <c:v>200</c:v>
                </c:pt>
                <c:pt idx="7">
                  <c:v>185</c:v>
                </c:pt>
                <c:pt idx="8">
                  <c:v>170</c:v>
                </c:pt>
                <c:pt idx="9">
                  <c:v>160</c:v>
                </c:pt>
                <c:pt idx="10">
                  <c:v>186</c:v>
                </c:pt>
                <c:pt idx="11">
                  <c:v>400</c:v>
                </c:pt>
                <c:pt idx="12">
                  <c:v>175</c:v>
                </c:pt>
                <c:pt idx="13">
                  <c:v>215</c:v>
                </c:pt>
                <c:pt idx="14">
                  <c:v>230</c:v>
                </c:pt>
                <c:pt idx="15">
                  <c:v>375</c:v>
                </c:pt>
                <c:pt idx="17">
                  <c:v>155</c:v>
                </c:pt>
                <c:pt idx="18">
                  <c:v>210</c:v>
                </c:pt>
                <c:pt idx="19">
                  <c:v>170</c:v>
                </c:pt>
                <c:pt idx="20">
                  <c:v>223</c:v>
                </c:pt>
                <c:pt idx="21">
                  <c:v>180</c:v>
                </c:pt>
                <c:pt idx="23">
                  <c:v>172</c:v>
                </c:pt>
                <c:pt idx="24">
                  <c:v>232</c:v>
                </c:pt>
                <c:pt idx="25">
                  <c:v>255</c:v>
                </c:pt>
                <c:pt idx="26">
                  <c:v>205</c:v>
                </c:pt>
                <c:pt idx="27">
                  <c:v>225</c:v>
                </c:pt>
                <c:pt idx="29">
                  <c:v>225</c:v>
                </c:pt>
                <c:pt idx="32">
                  <c:v>160</c:v>
                </c:pt>
                <c:pt idx="33">
                  <c:v>190</c:v>
                </c:pt>
                <c:pt idx="34">
                  <c:v>225</c:v>
                </c:pt>
                <c:pt idx="35">
                  <c:v>135</c:v>
                </c:pt>
                <c:pt idx="39">
                  <c:v>135</c:v>
                </c:pt>
                <c:pt idx="40">
                  <c:v>210</c:v>
                </c:pt>
                <c:pt idx="41">
                  <c:v>185</c:v>
                </c:pt>
                <c:pt idx="42">
                  <c:v>165</c:v>
                </c:pt>
                <c:pt idx="44">
                  <c:v>215</c:v>
                </c:pt>
                <c:pt idx="45">
                  <c:v>173</c:v>
                </c:pt>
                <c:pt idx="50">
                  <c:v>140</c:v>
                </c:pt>
                <c:pt idx="51">
                  <c:v>160</c:v>
                </c:pt>
              </c:numCache>
            </c:numRef>
          </c:val>
          <c:extLst>
            <c:ext xmlns:c16="http://schemas.microsoft.com/office/drawing/2014/chart" uri="{C3380CC4-5D6E-409C-BE32-E72D297353CC}">
              <c16:uniqueId val="{00000000-3004-A84C-84DE-ED41FB33FE4A}"/>
            </c:ext>
          </c:extLst>
        </c:ser>
        <c:ser>
          <c:idx val="1"/>
          <c:order val="1"/>
          <c:tx>
            <c:v>Dr.ssa Balsamo</c:v>
          </c:tx>
          <c:spPr>
            <a:solidFill>
              <a:schemeClr val="accent2"/>
            </a:solidFill>
            <a:ln>
              <a:solidFill>
                <a:srgbClr val="F39BEF"/>
              </a:solidFill>
            </a:ln>
            <a:effectLst/>
          </c:spPr>
          <c:invertIfNegative val="0"/>
          <c:val>
            <c:numRef>
              <c:f>Foglio1!$S$1:$S$52</c:f>
              <c:numCache>
                <c:formatCode>General</c:formatCode>
                <c:ptCount val="52"/>
                <c:pt idx="16">
                  <c:v>173</c:v>
                </c:pt>
                <c:pt idx="22">
                  <c:v>265</c:v>
                </c:pt>
                <c:pt idx="28">
                  <c:v>320</c:v>
                </c:pt>
                <c:pt idx="30">
                  <c:v>230</c:v>
                </c:pt>
                <c:pt idx="31">
                  <c:v>290</c:v>
                </c:pt>
                <c:pt idx="36">
                  <c:v>270</c:v>
                </c:pt>
                <c:pt idx="37">
                  <c:v>215</c:v>
                </c:pt>
                <c:pt idx="38">
                  <c:v>145</c:v>
                </c:pt>
                <c:pt idx="43">
                  <c:v>245</c:v>
                </c:pt>
                <c:pt idx="46">
                  <c:v>170</c:v>
                </c:pt>
                <c:pt idx="47">
                  <c:v>173</c:v>
                </c:pt>
                <c:pt idx="48">
                  <c:v>180</c:v>
                </c:pt>
                <c:pt idx="49">
                  <c:v>160</c:v>
                </c:pt>
              </c:numCache>
            </c:numRef>
          </c:val>
          <c:extLst>
            <c:ext xmlns:c16="http://schemas.microsoft.com/office/drawing/2014/chart" uri="{C3380CC4-5D6E-409C-BE32-E72D297353CC}">
              <c16:uniqueId val="{00000001-3004-A84C-84DE-ED41FB33FE4A}"/>
            </c:ext>
          </c:extLst>
        </c:ser>
        <c:dLbls>
          <c:showLegendKey val="0"/>
          <c:showVal val="0"/>
          <c:showCatName val="0"/>
          <c:showSerName val="0"/>
          <c:showPercent val="0"/>
          <c:showBubbleSize val="0"/>
        </c:dLbls>
        <c:gapWidth val="219"/>
        <c:overlap val="-27"/>
        <c:axId val="93965312"/>
        <c:axId val="93975296"/>
      </c:barChart>
      <c:catAx>
        <c:axId val="9396531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3975296"/>
        <c:crosses val="autoZero"/>
        <c:auto val="1"/>
        <c:lblAlgn val="ctr"/>
        <c:lblOffset val="100"/>
        <c:noMultiLvlLbl val="0"/>
      </c:catAx>
      <c:valAx>
        <c:axId val="93975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it-IT" sz="1400"/>
                  <a:t>Tempo operatorio</a:t>
                </a:r>
                <a:r>
                  <a:rPr lang="it-IT" sz="1400" baseline="0"/>
                  <a:t> medio (min)</a:t>
                </a:r>
                <a:endParaRPr lang="it-IT"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3965312"/>
        <c:crosses val="autoZero"/>
        <c:crossBetween val="between"/>
      </c:valAx>
      <c:spPr>
        <a:noFill/>
        <a:ln>
          <a:noFill/>
        </a:ln>
        <a:effectLst/>
      </c:spPr>
    </c:plotArea>
    <c:legend>
      <c:legendPos val="t"/>
      <c:layout>
        <c:manualLayout>
          <c:xMode val="edge"/>
          <c:yMode val="edge"/>
          <c:x val="0.62870537607872512"/>
          <c:y val="0.1192250372578242"/>
          <c:w val="0.25189385117261914"/>
          <c:h val="0.1158721851273806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solidFill>
        <a:schemeClr val="tx1"/>
      </a:solid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it-IT" sz="2800"/>
              <a:t>RYGB</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v>Prof. Bernante</c:v>
          </c:tx>
          <c:spPr>
            <a:solidFill>
              <a:schemeClr val="accent1"/>
            </a:solidFill>
            <a:ln>
              <a:noFill/>
            </a:ln>
            <a:effectLst/>
          </c:spPr>
          <c:invertIfNegative val="0"/>
          <c:val>
            <c:numRef>
              <c:f>Foglio1!$T$2:$T$51</c:f>
              <c:numCache>
                <c:formatCode>General</c:formatCode>
                <c:ptCount val="50"/>
                <c:pt idx="0">
                  <c:v>190</c:v>
                </c:pt>
                <c:pt idx="3">
                  <c:v>235</c:v>
                </c:pt>
                <c:pt idx="6">
                  <c:v>185</c:v>
                </c:pt>
                <c:pt idx="7">
                  <c:v>170</c:v>
                </c:pt>
                <c:pt idx="8">
                  <c:v>160</c:v>
                </c:pt>
                <c:pt idx="9">
                  <c:v>186</c:v>
                </c:pt>
                <c:pt idx="11">
                  <c:v>175</c:v>
                </c:pt>
                <c:pt idx="13">
                  <c:v>230</c:v>
                </c:pt>
                <c:pt idx="16">
                  <c:v>155</c:v>
                </c:pt>
                <c:pt idx="18">
                  <c:v>170</c:v>
                </c:pt>
                <c:pt idx="23">
                  <c:v>232</c:v>
                </c:pt>
                <c:pt idx="25">
                  <c:v>205</c:v>
                </c:pt>
                <c:pt idx="26">
                  <c:v>225</c:v>
                </c:pt>
                <c:pt idx="31">
                  <c:v>160</c:v>
                </c:pt>
                <c:pt idx="32">
                  <c:v>190</c:v>
                </c:pt>
                <c:pt idx="34">
                  <c:v>135</c:v>
                </c:pt>
                <c:pt idx="41">
                  <c:v>165</c:v>
                </c:pt>
                <c:pt idx="49">
                  <c:v>140</c:v>
                </c:pt>
              </c:numCache>
            </c:numRef>
          </c:val>
          <c:extLst>
            <c:ext xmlns:c16="http://schemas.microsoft.com/office/drawing/2014/chart" uri="{C3380CC4-5D6E-409C-BE32-E72D297353CC}">
              <c16:uniqueId val="{00000000-2566-AB48-B32C-FFA452F81D24}"/>
            </c:ext>
          </c:extLst>
        </c:ser>
        <c:ser>
          <c:idx val="1"/>
          <c:order val="1"/>
          <c:tx>
            <c:v>Dr.ssa Balsamo</c:v>
          </c:tx>
          <c:spPr>
            <a:solidFill>
              <a:schemeClr val="accent2"/>
            </a:solidFill>
            <a:ln>
              <a:solidFill>
                <a:srgbClr val="F39BEF"/>
              </a:solidFill>
            </a:ln>
            <a:effectLst/>
          </c:spPr>
          <c:invertIfNegative val="0"/>
          <c:val>
            <c:numRef>
              <c:f>Foglio1!$U$2:$U$51</c:f>
              <c:numCache>
                <c:formatCode>General</c:formatCode>
                <c:ptCount val="50"/>
                <c:pt idx="15">
                  <c:v>173</c:v>
                </c:pt>
                <c:pt idx="21">
                  <c:v>265</c:v>
                </c:pt>
                <c:pt idx="29">
                  <c:v>230</c:v>
                </c:pt>
                <c:pt idx="30">
                  <c:v>290</c:v>
                </c:pt>
                <c:pt idx="36">
                  <c:v>215</c:v>
                </c:pt>
                <c:pt idx="45">
                  <c:v>170</c:v>
                </c:pt>
                <c:pt idx="46">
                  <c:v>173</c:v>
                </c:pt>
                <c:pt idx="47">
                  <c:v>180</c:v>
                </c:pt>
                <c:pt idx="48">
                  <c:v>160</c:v>
                </c:pt>
              </c:numCache>
            </c:numRef>
          </c:val>
          <c:extLst>
            <c:ext xmlns:c16="http://schemas.microsoft.com/office/drawing/2014/chart" uri="{C3380CC4-5D6E-409C-BE32-E72D297353CC}">
              <c16:uniqueId val="{00000001-2566-AB48-B32C-FFA452F81D24}"/>
            </c:ext>
          </c:extLst>
        </c:ser>
        <c:dLbls>
          <c:showLegendKey val="0"/>
          <c:showVal val="0"/>
          <c:showCatName val="0"/>
          <c:showSerName val="0"/>
          <c:showPercent val="0"/>
          <c:showBubbleSize val="0"/>
        </c:dLbls>
        <c:gapWidth val="219"/>
        <c:overlap val="-27"/>
        <c:axId val="94341376"/>
        <c:axId val="94363648"/>
      </c:barChart>
      <c:catAx>
        <c:axId val="9434137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4363648"/>
        <c:crosses val="autoZero"/>
        <c:auto val="1"/>
        <c:lblAlgn val="ctr"/>
        <c:lblOffset val="100"/>
        <c:noMultiLvlLbl val="0"/>
      </c:catAx>
      <c:valAx>
        <c:axId val="94363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94341376"/>
        <c:crosses val="autoZero"/>
        <c:crossBetween val="between"/>
      </c:valAx>
      <c:spPr>
        <a:noFill/>
        <a:ln>
          <a:noFill/>
        </a:ln>
        <a:effectLst/>
      </c:spPr>
    </c:plotArea>
    <c:legend>
      <c:legendPos val="t"/>
      <c:layout>
        <c:manualLayout>
          <c:xMode val="edge"/>
          <c:yMode val="edge"/>
          <c:x val="0.60945929308428082"/>
          <c:y val="9.4418436196327254E-2"/>
          <c:w val="0.28620736299797106"/>
          <c:h val="0.2173440287596077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solidFill>
        <a:schemeClr val="tx1"/>
      </a:solid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it-IT" sz="2400"/>
              <a:t>Revisional</a:t>
            </a:r>
            <a:r>
              <a:rPr lang="it-IT" sz="2400" baseline="0"/>
              <a:t> surgery</a:t>
            </a:r>
            <a:endParaRPr lang="it-IT"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v>Prof. Bernante</c:v>
          </c:tx>
          <c:spPr>
            <a:solidFill>
              <a:schemeClr val="accent1"/>
            </a:solidFill>
            <a:ln>
              <a:noFill/>
            </a:ln>
            <a:effectLst/>
          </c:spPr>
          <c:invertIfNegative val="0"/>
          <c:val>
            <c:numRef>
              <c:f>Foglio1!$V$4:$V$52</c:f>
              <c:numCache>
                <c:formatCode>General</c:formatCode>
                <c:ptCount val="49"/>
                <c:pt idx="0">
                  <c:v>245</c:v>
                </c:pt>
                <c:pt idx="2">
                  <c:v>125</c:v>
                </c:pt>
                <c:pt idx="10">
                  <c:v>215</c:v>
                </c:pt>
                <c:pt idx="12">
                  <c:v>375</c:v>
                </c:pt>
                <c:pt idx="15">
                  <c:v>210</c:v>
                </c:pt>
                <c:pt idx="17">
                  <c:v>223</c:v>
                </c:pt>
                <c:pt idx="18">
                  <c:v>180</c:v>
                </c:pt>
                <c:pt idx="22">
                  <c:v>255</c:v>
                </c:pt>
                <c:pt idx="26">
                  <c:v>225</c:v>
                </c:pt>
                <c:pt idx="31">
                  <c:v>225</c:v>
                </c:pt>
                <c:pt idx="37">
                  <c:v>210</c:v>
                </c:pt>
                <c:pt idx="38">
                  <c:v>185</c:v>
                </c:pt>
                <c:pt idx="41">
                  <c:v>215</c:v>
                </c:pt>
                <c:pt idx="42">
                  <c:v>173</c:v>
                </c:pt>
                <c:pt idx="48">
                  <c:v>160</c:v>
                </c:pt>
              </c:numCache>
            </c:numRef>
          </c:val>
          <c:extLst>
            <c:ext xmlns:c16="http://schemas.microsoft.com/office/drawing/2014/chart" uri="{C3380CC4-5D6E-409C-BE32-E72D297353CC}">
              <c16:uniqueId val="{00000000-7F4F-0D49-83E9-6DB4A28F9D76}"/>
            </c:ext>
          </c:extLst>
        </c:ser>
        <c:ser>
          <c:idx val="1"/>
          <c:order val="1"/>
          <c:tx>
            <c:v>Dr.ssa Balsamo</c:v>
          </c:tx>
          <c:spPr>
            <a:solidFill>
              <a:schemeClr val="accent2"/>
            </a:solidFill>
            <a:ln>
              <a:solidFill>
                <a:srgbClr val="F39BEF"/>
              </a:solidFill>
            </a:ln>
            <a:effectLst/>
          </c:spPr>
          <c:invertIfNegative val="0"/>
          <c:val>
            <c:numRef>
              <c:f>Foglio1!$W$4:$W$52</c:f>
              <c:numCache>
                <c:formatCode>General</c:formatCode>
                <c:ptCount val="49"/>
                <c:pt idx="25">
                  <c:v>320</c:v>
                </c:pt>
                <c:pt idx="33">
                  <c:v>270</c:v>
                </c:pt>
                <c:pt idx="35">
                  <c:v>145</c:v>
                </c:pt>
                <c:pt idx="40">
                  <c:v>245</c:v>
                </c:pt>
              </c:numCache>
            </c:numRef>
          </c:val>
          <c:extLst>
            <c:ext xmlns:c16="http://schemas.microsoft.com/office/drawing/2014/chart" uri="{C3380CC4-5D6E-409C-BE32-E72D297353CC}">
              <c16:uniqueId val="{00000001-7F4F-0D49-83E9-6DB4A28F9D76}"/>
            </c:ext>
          </c:extLst>
        </c:ser>
        <c:dLbls>
          <c:showLegendKey val="0"/>
          <c:showVal val="0"/>
          <c:showCatName val="0"/>
          <c:showSerName val="0"/>
          <c:showPercent val="0"/>
          <c:showBubbleSize val="0"/>
        </c:dLbls>
        <c:gapWidth val="219"/>
        <c:overlap val="-27"/>
        <c:axId val="115770880"/>
        <c:axId val="115772416"/>
      </c:barChart>
      <c:catAx>
        <c:axId val="11577088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15772416"/>
        <c:crosses val="autoZero"/>
        <c:auto val="1"/>
        <c:lblAlgn val="ctr"/>
        <c:lblOffset val="100"/>
        <c:noMultiLvlLbl val="0"/>
      </c:catAx>
      <c:valAx>
        <c:axId val="115772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15770880"/>
        <c:crosses val="autoZero"/>
        <c:crossBetween val="between"/>
      </c:valAx>
      <c:spPr>
        <a:noFill/>
        <a:ln>
          <a:noFill/>
        </a:ln>
        <a:effectLst/>
      </c:spPr>
    </c:plotArea>
    <c:legend>
      <c:legendPos val="t"/>
      <c:layout>
        <c:manualLayout>
          <c:xMode val="edge"/>
          <c:yMode val="edge"/>
          <c:x val="0.51252498396378143"/>
          <c:y val="0.19386348636245043"/>
          <c:w val="0.48080748170941462"/>
          <c:h val="0.1614362787984835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solidFill>
        <a:schemeClr val="tx1"/>
      </a:solid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31" name="PlaceHolder 2"/>
          <p:cNvSpPr>
            <a:spLocks noGrp="1"/>
          </p:cNvSpPr>
          <p:nvPr>
            <p:ph/>
          </p:nvPr>
        </p:nvSpPr>
        <p:spPr>
          <a:xfrm>
            <a:off x="504000" y="1326600"/>
            <a:ext cx="907200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32" name="PlaceHolder 3"/>
          <p:cNvSpPr>
            <a:spLocks noGrp="1"/>
          </p:cNvSpPr>
          <p:nvPr>
            <p:ph/>
          </p:nvPr>
        </p:nvSpPr>
        <p:spPr>
          <a:xfrm>
            <a:off x="504000" y="3044520"/>
            <a:ext cx="907200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34" name="PlaceHolder 2"/>
          <p:cNvSpPr>
            <a:spLocks noGrp="1"/>
          </p:cNvSpPr>
          <p:nvPr>
            <p:ph/>
          </p:nvPr>
        </p:nvSpPr>
        <p:spPr>
          <a:xfrm>
            <a:off x="50400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35" name="PlaceHolder 3"/>
          <p:cNvSpPr>
            <a:spLocks noGrp="1"/>
          </p:cNvSpPr>
          <p:nvPr>
            <p:ph/>
          </p:nvPr>
        </p:nvSpPr>
        <p:spPr>
          <a:xfrm>
            <a:off x="515268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36" name="PlaceHolder 4"/>
          <p:cNvSpPr>
            <a:spLocks noGrp="1"/>
          </p:cNvSpPr>
          <p:nvPr>
            <p:ph/>
          </p:nvPr>
        </p:nvSpPr>
        <p:spPr>
          <a:xfrm>
            <a:off x="50400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37" name="PlaceHolder 5"/>
          <p:cNvSpPr>
            <a:spLocks noGrp="1"/>
          </p:cNvSpPr>
          <p:nvPr>
            <p:ph/>
          </p:nvPr>
        </p:nvSpPr>
        <p:spPr>
          <a:xfrm>
            <a:off x="515268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39" name="PlaceHolder 2"/>
          <p:cNvSpPr>
            <a:spLocks noGrp="1"/>
          </p:cNvSpPr>
          <p:nvPr>
            <p:ph/>
          </p:nvPr>
        </p:nvSpPr>
        <p:spPr>
          <a:xfrm>
            <a:off x="504000" y="132660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40" name="PlaceHolder 3"/>
          <p:cNvSpPr>
            <a:spLocks noGrp="1"/>
          </p:cNvSpPr>
          <p:nvPr>
            <p:ph/>
          </p:nvPr>
        </p:nvSpPr>
        <p:spPr>
          <a:xfrm>
            <a:off x="3571560" y="132660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41" name="PlaceHolder 4"/>
          <p:cNvSpPr>
            <a:spLocks noGrp="1"/>
          </p:cNvSpPr>
          <p:nvPr>
            <p:ph/>
          </p:nvPr>
        </p:nvSpPr>
        <p:spPr>
          <a:xfrm>
            <a:off x="6639120" y="132660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42" name="PlaceHolder 5"/>
          <p:cNvSpPr>
            <a:spLocks noGrp="1"/>
          </p:cNvSpPr>
          <p:nvPr>
            <p:ph/>
          </p:nvPr>
        </p:nvSpPr>
        <p:spPr>
          <a:xfrm>
            <a:off x="504000" y="304452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43" name="PlaceHolder 6"/>
          <p:cNvSpPr>
            <a:spLocks noGrp="1"/>
          </p:cNvSpPr>
          <p:nvPr>
            <p:ph/>
          </p:nvPr>
        </p:nvSpPr>
        <p:spPr>
          <a:xfrm>
            <a:off x="3571560" y="304452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44" name="PlaceHolder 7"/>
          <p:cNvSpPr>
            <a:spLocks noGrp="1"/>
          </p:cNvSpPr>
          <p:nvPr>
            <p:ph/>
          </p:nvPr>
        </p:nvSpPr>
        <p:spPr>
          <a:xfrm>
            <a:off x="6639120" y="304452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55" name="PlaceHolder 2"/>
          <p:cNvSpPr>
            <a:spLocks noGrp="1"/>
          </p:cNvSpPr>
          <p:nvPr>
            <p:ph type="subTitle"/>
          </p:nvPr>
        </p:nvSpPr>
        <p:spPr>
          <a:xfrm>
            <a:off x="504000" y="1326600"/>
            <a:ext cx="9072000" cy="328860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57" name="PlaceHolder 2"/>
          <p:cNvSpPr>
            <a:spLocks noGrp="1"/>
          </p:cNvSpPr>
          <p:nvPr>
            <p:ph/>
          </p:nvPr>
        </p:nvSpPr>
        <p:spPr>
          <a:xfrm>
            <a:off x="504000" y="1326600"/>
            <a:ext cx="907200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59" name="PlaceHolder 2"/>
          <p:cNvSpPr>
            <a:spLocks noGrp="1"/>
          </p:cNvSpPr>
          <p:nvPr>
            <p:ph/>
          </p:nvPr>
        </p:nvSpPr>
        <p:spPr>
          <a:xfrm>
            <a:off x="50400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60" name="PlaceHolder 3"/>
          <p:cNvSpPr>
            <a:spLocks noGrp="1"/>
          </p:cNvSpPr>
          <p:nvPr>
            <p:ph/>
          </p:nvPr>
        </p:nvSpPr>
        <p:spPr>
          <a:xfrm>
            <a:off x="515268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504000" y="226080"/>
            <a:ext cx="9072000" cy="438840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64" name="PlaceHolder 2"/>
          <p:cNvSpPr>
            <a:spLocks noGrp="1"/>
          </p:cNvSpPr>
          <p:nvPr>
            <p:ph/>
          </p:nvPr>
        </p:nvSpPr>
        <p:spPr>
          <a:xfrm>
            <a:off x="50400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65" name="PlaceHolder 3"/>
          <p:cNvSpPr>
            <a:spLocks noGrp="1"/>
          </p:cNvSpPr>
          <p:nvPr>
            <p:ph/>
          </p:nvPr>
        </p:nvSpPr>
        <p:spPr>
          <a:xfrm>
            <a:off x="515268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66" name="PlaceHolder 4"/>
          <p:cNvSpPr>
            <a:spLocks noGrp="1"/>
          </p:cNvSpPr>
          <p:nvPr>
            <p:ph/>
          </p:nvPr>
        </p:nvSpPr>
        <p:spPr>
          <a:xfrm>
            <a:off x="50400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10" name="PlaceHolder 2"/>
          <p:cNvSpPr>
            <a:spLocks noGrp="1"/>
          </p:cNvSpPr>
          <p:nvPr>
            <p:ph type="subTitle"/>
          </p:nvPr>
        </p:nvSpPr>
        <p:spPr>
          <a:xfrm>
            <a:off x="504000" y="1326600"/>
            <a:ext cx="9072000" cy="328860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68" name="PlaceHolder 2"/>
          <p:cNvSpPr>
            <a:spLocks noGrp="1"/>
          </p:cNvSpPr>
          <p:nvPr>
            <p:ph/>
          </p:nvPr>
        </p:nvSpPr>
        <p:spPr>
          <a:xfrm>
            <a:off x="50400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69" name="PlaceHolder 3"/>
          <p:cNvSpPr>
            <a:spLocks noGrp="1"/>
          </p:cNvSpPr>
          <p:nvPr>
            <p:ph/>
          </p:nvPr>
        </p:nvSpPr>
        <p:spPr>
          <a:xfrm>
            <a:off x="515268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70" name="PlaceHolder 4"/>
          <p:cNvSpPr>
            <a:spLocks noGrp="1"/>
          </p:cNvSpPr>
          <p:nvPr>
            <p:ph/>
          </p:nvPr>
        </p:nvSpPr>
        <p:spPr>
          <a:xfrm>
            <a:off x="515268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72" name="PlaceHolder 2"/>
          <p:cNvSpPr>
            <a:spLocks noGrp="1"/>
          </p:cNvSpPr>
          <p:nvPr>
            <p:ph/>
          </p:nvPr>
        </p:nvSpPr>
        <p:spPr>
          <a:xfrm>
            <a:off x="50400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73" name="PlaceHolder 3"/>
          <p:cNvSpPr>
            <a:spLocks noGrp="1"/>
          </p:cNvSpPr>
          <p:nvPr>
            <p:ph/>
          </p:nvPr>
        </p:nvSpPr>
        <p:spPr>
          <a:xfrm>
            <a:off x="515268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74" name="PlaceHolder 4"/>
          <p:cNvSpPr>
            <a:spLocks noGrp="1"/>
          </p:cNvSpPr>
          <p:nvPr>
            <p:ph/>
          </p:nvPr>
        </p:nvSpPr>
        <p:spPr>
          <a:xfrm>
            <a:off x="504000" y="3044520"/>
            <a:ext cx="907200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76" name="PlaceHolder 2"/>
          <p:cNvSpPr>
            <a:spLocks noGrp="1"/>
          </p:cNvSpPr>
          <p:nvPr>
            <p:ph/>
          </p:nvPr>
        </p:nvSpPr>
        <p:spPr>
          <a:xfrm>
            <a:off x="504000" y="1326600"/>
            <a:ext cx="907200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77" name="PlaceHolder 3"/>
          <p:cNvSpPr>
            <a:spLocks noGrp="1"/>
          </p:cNvSpPr>
          <p:nvPr>
            <p:ph/>
          </p:nvPr>
        </p:nvSpPr>
        <p:spPr>
          <a:xfrm>
            <a:off x="504000" y="3044520"/>
            <a:ext cx="907200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79" name="PlaceHolder 2"/>
          <p:cNvSpPr>
            <a:spLocks noGrp="1"/>
          </p:cNvSpPr>
          <p:nvPr>
            <p:ph/>
          </p:nvPr>
        </p:nvSpPr>
        <p:spPr>
          <a:xfrm>
            <a:off x="50400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0" name="PlaceHolder 3"/>
          <p:cNvSpPr>
            <a:spLocks noGrp="1"/>
          </p:cNvSpPr>
          <p:nvPr>
            <p:ph/>
          </p:nvPr>
        </p:nvSpPr>
        <p:spPr>
          <a:xfrm>
            <a:off x="515268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1" name="PlaceHolder 4"/>
          <p:cNvSpPr>
            <a:spLocks noGrp="1"/>
          </p:cNvSpPr>
          <p:nvPr>
            <p:ph/>
          </p:nvPr>
        </p:nvSpPr>
        <p:spPr>
          <a:xfrm>
            <a:off x="50400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2" name="PlaceHolder 5"/>
          <p:cNvSpPr>
            <a:spLocks noGrp="1"/>
          </p:cNvSpPr>
          <p:nvPr>
            <p:ph/>
          </p:nvPr>
        </p:nvSpPr>
        <p:spPr>
          <a:xfrm>
            <a:off x="515268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84" name="PlaceHolder 2"/>
          <p:cNvSpPr>
            <a:spLocks noGrp="1"/>
          </p:cNvSpPr>
          <p:nvPr>
            <p:ph/>
          </p:nvPr>
        </p:nvSpPr>
        <p:spPr>
          <a:xfrm>
            <a:off x="504000" y="132660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5" name="PlaceHolder 3"/>
          <p:cNvSpPr>
            <a:spLocks noGrp="1"/>
          </p:cNvSpPr>
          <p:nvPr>
            <p:ph/>
          </p:nvPr>
        </p:nvSpPr>
        <p:spPr>
          <a:xfrm>
            <a:off x="3571560" y="132660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6" name="PlaceHolder 4"/>
          <p:cNvSpPr>
            <a:spLocks noGrp="1"/>
          </p:cNvSpPr>
          <p:nvPr>
            <p:ph/>
          </p:nvPr>
        </p:nvSpPr>
        <p:spPr>
          <a:xfrm>
            <a:off x="6639120" y="132660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7" name="PlaceHolder 5"/>
          <p:cNvSpPr>
            <a:spLocks noGrp="1"/>
          </p:cNvSpPr>
          <p:nvPr>
            <p:ph/>
          </p:nvPr>
        </p:nvSpPr>
        <p:spPr>
          <a:xfrm>
            <a:off x="504000" y="304452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8" name="PlaceHolder 6"/>
          <p:cNvSpPr>
            <a:spLocks noGrp="1"/>
          </p:cNvSpPr>
          <p:nvPr>
            <p:ph/>
          </p:nvPr>
        </p:nvSpPr>
        <p:spPr>
          <a:xfrm>
            <a:off x="3571560" y="304452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89" name="PlaceHolder 7"/>
          <p:cNvSpPr>
            <a:spLocks noGrp="1"/>
          </p:cNvSpPr>
          <p:nvPr>
            <p:ph/>
          </p:nvPr>
        </p:nvSpPr>
        <p:spPr>
          <a:xfrm>
            <a:off x="6639120" y="3044520"/>
            <a:ext cx="292104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12" name="PlaceHolder 2"/>
          <p:cNvSpPr>
            <a:spLocks noGrp="1"/>
          </p:cNvSpPr>
          <p:nvPr>
            <p:ph/>
          </p:nvPr>
        </p:nvSpPr>
        <p:spPr>
          <a:xfrm>
            <a:off x="504000" y="1326600"/>
            <a:ext cx="907200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14" name="PlaceHolder 2"/>
          <p:cNvSpPr>
            <a:spLocks noGrp="1"/>
          </p:cNvSpPr>
          <p:nvPr>
            <p:ph/>
          </p:nvPr>
        </p:nvSpPr>
        <p:spPr>
          <a:xfrm>
            <a:off x="50400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15" name="PlaceHolder 3"/>
          <p:cNvSpPr>
            <a:spLocks noGrp="1"/>
          </p:cNvSpPr>
          <p:nvPr>
            <p:ph/>
          </p:nvPr>
        </p:nvSpPr>
        <p:spPr>
          <a:xfrm>
            <a:off x="515268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04000" y="226080"/>
            <a:ext cx="9072000" cy="438840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19" name="PlaceHolder 2"/>
          <p:cNvSpPr>
            <a:spLocks noGrp="1"/>
          </p:cNvSpPr>
          <p:nvPr>
            <p:ph/>
          </p:nvPr>
        </p:nvSpPr>
        <p:spPr>
          <a:xfrm>
            <a:off x="50400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20" name="PlaceHolder 3"/>
          <p:cNvSpPr>
            <a:spLocks noGrp="1"/>
          </p:cNvSpPr>
          <p:nvPr>
            <p:ph/>
          </p:nvPr>
        </p:nvSpPr>
        <p:spPr>
          <a:xfrm>
            <a:off x="515268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21" name="PlaceHolder 4"/>
          <p:cNvSpPr>
            <a:spLocks noGrp="1"/>
          </p:cNvSpPr>
          <p:nvPr>
            <p:ph/>
          </p:nvPr>
        </p:nvSpPr>
        <p:spPr>
          <a:xfrm>
            <a:off x="50400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23" name="PlaceHolder 2"/>
          <p:cNvSpPr>
            <a:spLocks noGrp="1"/>
          </p:cNvSpPr>
          <p:nvPr>
            <p:ph/>
          </p:nvPr>
        </p:nvSpPr>
        <p:spPr>
          <a:xfrm>
            <a:off x="504000" y="1326600"/>
            <a:ext cx="4426920" cy="328860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24" name="PlaceHolder 3"/>
          <p:cNvSpPr>
            <a:spLocks noGrp="1"/>
          </p:cNvSpPr>
          <p:nvPr>
            <p:ph/>
          </p:nvPr>
        </p:nvSpPr>
        <p:spPr>
          <a:xfrm>
            <a:off x="515268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25" name="PlaceHolder 4"/>
          <p:cNvSpPr>
            <a:spLocks noGrp="1"/>
          </p:cNvSpPr>
          <p:nvPr>
            <p:ph/>
          </p:nvPr>
        </p:nvSpPr>
        <p:spPr>
          <a:xfrm>
            <a:off x="5152680" y="304452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endParaRPr lang="it-IT" sz="1400" b="0" strike="noStrike" spc="-1">
              <a:solidFill>
                <a:srgbClr val="000000"/>
              </a:solidFill>
              <a:latin typeface="Arial"/>
            </a:endParaRPr>
          </a:p>
        </p:txBody>
      </p:sp>
      <p:sp>
        <p:nvSpPr>
          <p:cNvPr id="27" name="PlaceHolder 2"/>
          <p:cNvSpPr>
            <a:spLocks noGrp="1"/>
          </p:cNvSpPr>
          <p:nvPr>
            <p:ph/>
          </p:nvPr>
        </p:nvSpPr>
        <p:spPr>
          <a:xfrm>
            <a:off x="50400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28" name="PlaceHolder 3"/>
          <p:cNvSpPr>
            <a:spLocks noGrp="1"/>
          </p:cNvSpPr>
          <p:nvPr>
            <p:ph/>
          </p:nvPr>
        </p:nvSpPr>
        <p:spPr>
          <a:xfrm>
            <a:off x="5152680" y="1326600"/>
            <a:ext cx="442692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
        <p:nvSpPr>
          <p:cNvPr id="29" name="PlaceHolder 4"/>
          <p:cNvSpPr>
            <a:spLocks noGrp="1"/>
          </p:cNvSpPr>
          <p:nvPr>
            <p:ph/>
          </p:nvPr>
        </p:nvSpPr>
        <p:spPr>
          <a:xfrm>
            <a:off x="504000" y="3044520"/>
            <a:ext cx="9072000" cy="1568520"/>
          </a:xfrm>
          <a:prstGeom prst="rect">
            <a:avLst/>
          </a:prstGeom>
          <a:noFill/>
          <a:ln w="0">
            <a:noFill/>
          </a:ln>
        </p:spPr>
        <p:txBody>
          <a:bodyPr lIns="0" tIns="0" rIns="0" bIns="0" anchor="t">
            <a:normAutofit/>
          </a:bodyPr>
          <a:lstStyle/>
          <a:p>
            <a:endParaRPr lang="it-IT"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Google Shape;6;p25"/>
          <p:cNvSpPr/>
          <p:nvPr/>
        </p:nvSpPr>
        <p:spPr>
          <a:xfrm>
            <a:off x="6590880" y="360"/>
            <a:ext cx="2361960" cy="5669280"/>
          </a:xfrm>
          <a:prstGeom prst="parallelogram">
            <a:avLst>
              <a:gd name="adj" fmla="val 0"/>
            </a:avLst>
          </a:prstGeom>
          <a:solidFill>
            <a:srgbClr val="F2F2F2">
              <a:alpha val="29000"/>
            </a:srgbClr>
          </a:solidFill>
          <a:ln w="0">
            <a:noFill/>
          </a:ln>
        </p:spPr>
        <p:style>
          <a:lnRef idx="0">
            <a:scrgbClr r="0" g="0" b="0"/>
          </a:lnRef>
          <a:fillRef idx="0">
            <a:scrgbClr r="0" g="0" b="0"/>
          </a:fillRef>
          <a:effectRef idx="0">
            <a:scrgbClr r="0" g="0" b="0"/>
          </a:effectRef>
          <a:fontRef idx="minor"/>
        </p:style>
      </p:sp>
      <p:sp>
        <p:nvSpPr>
          <p:cNvPr id="10" name="Google Shape;7;p25"/>
          <p:cNvSpPr/>
          <p:nvPr/>
        </p:nvSpPr>
        <p:spPr>
          <a:xfrm>
            <a:off x="4183920" y="360"/>
            <a:ext cx="126720" cy="5669280"/>
          </a:xfrm>
          <a:prstGeom prst="rect">
            <a:avLst/>
          </a:prstGeom>
          <a:solidFill>
            <a:srgbClr val="F3703A"/>
          </a:solidFill>
          <a:ln w="0">
            <a:noFill/>
          </a:ln>
        </p:spPr>
        <p:style>
          <a:lnRef idx="0">
            <a:scrgbClr r="0" g="0" b="0"/>
          </a:lnRef>
          <a:fillRef idx="0">
            <a:scrgbClr r="0" g="0" b="0"/>
          </a:fillRef>
          <a:effectRef idx="0">
            <a:scrgbClr r="0" g="0" b="0"/>
          </a:effectRef>
          <a:fontRef idx="minor"/>
        </p:style>
      </p:sp>
      <p:sp>
        <p:nvSpPr>
          <p:cNvPr id="2" name="Google Shape;12;p25"/>
          <p:cNvSpPr/>
          <p:nvPr/>
        </p:nvSpPr>
        <p:spPr>
          <a:xfrm>
            <a:off x="4121280" y="2880"/>
            <a:ext cx="126720" cy="5669280"/>
          </a:xfrm>
          <a:prstGeom prst="rect">
            <a:avLst/>
          </a:prstGeom>
          <a:solidFill>
            <a:srgbClr val="515083"/>
          </a:solidFill>
          <a:ln w="0">
            <a:noFill/>
          </a:ln>
        </p:spPr>
        <p:style>
          <a:lnRef idx="0">
            <a:scrgbClr r="0" g="0" b="0"/>
          </a:lnRef>
          <a:fillRef idx="0">
            <a:scrgbClr r="0" g="0" b="0"/>
          </a:fillRef>
          <a:effectRef idx="0">
            <a:scrgbClr r="0" g="0" b="0"/>
          </a:effectRef>
          <a:fontRef idx="minor"/>
        </p:style>
      </p:sp>
      <p:pic>
        <p:nvPicPr>
          <p:cNvPr id="3" name="Google Shape;13;p25"/>
          <p:cNvPicPr/>
          <p:nvPr/>
        </p:nvPicPr>
        <p:blipFill>
          <a:blip r:embed="rId14" cstate="print"/>
          <a:srcRect l="48455"/>
          <a:stretch/>
        </p:blipFill>
        <p:spPr>
          <a:xfrm>
            <a:off x="0" y="-2880"/>
            <a:ext cx="4120560" cy="5669280"/>
          </a:xfrm>
          <a:prstGeom prst="rect">
            <a:avLst/>
          </a:prstGeom>
          <a:ln w="0">
            <a:noFill/>
          </a:ln>
        </p:spPr>
      </p:pic>
      <p:sp>
        <p:nvSpPr>
          <p:cNvPr id="4" name="PlaceHolder 1"/>
          <p:cNvSpPr>
            <a:spLocks noGrp="1"/>
          </p:cNvSpPr>
          <p:nvPr>
            <p:ph type="ftr"/>
          </p:nvPr>
        </p:nvSpPr>
        <p:spPr>
          <a:xfrm>
            <a:off x="906840" y="5329800"/>
            <a:ext cx="4006080" cy="301320"/>
          </a:xfrm>
          <a:prstGeom prst="rect">
            <a:avLst/>
          </a:prstGeom>
          <a:noFill/>
          <a:ln w="0">
            <a:noFill/>
          </a:ln>
        </p:spPr>
        <p:txBody>
          <a:bodyPr anchor="ctr">
            <a:noAutofit/>
          </a:bodyPr>
          <a:lstStyle/>
          <a:p>
            <a:endParaRPr lang="it-IT" sz="2400" b="0" strike="noStrike" spc="-1">
              <a:latin typeface="Times New Roman"/>
            </a:endParaRPr>
          </a:p>
        </p:txBody>
      </p:sp>
      <p:sp>
        <p:nvSpPr>
          <p:cNvPr id="5" name="PlaceHolder 2"/>
          <p:cNvSpPr>
            <a:spLocks noGrp="1"/>
          </p:cNvSpPr>
          <p:nvPr>
            <p:ph type="sldNum"/>
          </p:nvPr>
        </p:nvSpPr>
        <p:spPr>
          <a:xfrm>
            <a:off x="8577720" y="5329800"/>
            <a:ext cx="644400" cy="301320"/>
          </a:xfrm>
          <a:prstGeom prst="rect">
            <a:avLst/>
          </a:prstGeom>
          <a:noFill/>
          <a:ln w="0">
            <a:noFill/>
          </a:ln>
        </p:spPr>
        <p:txBody>
          <a:bodyPr anchor="ctr">
            <a:noAutofit/>
          </a:bodyPr>
          <a:lstStyle/>
          <a:p>
            <a:pPr algn="r">
              <a:lnSpc>
                <a:spcPct val="100000"/>
              </a:lnSpc>
              <a:tabLst>
                <a:tab pos="0" algn="l"/>
              </a:tabLst>
            </a:pPr>
            <a:fld id="{336D1855-09F8-4EB0-AD6A-5D483A22D3B5}" type="slidenum">
              <a:rPr lang="it-IT" sz="1050" b="0" strike="noStrike" spc="-1">
                <a:solidFill>
                  <a:srgbClr val="3F3F3F"/>
                </a:solidFill>
                <a:latin typeface="Calibri"/>
                <a:ea typeface="Calibri"/>
              </a:rPr>
              <a:pPr algn="r">
                <a:lnSpc>
                  <a:spcPct val="100000"/>
                </a:lnSpc>
                <a:tabLst>
                  <a:tab pos="0" algn="l"/>
                </a:tabLst>
              </a:pPr>
              <a:t>‹N›</a:t>
            </a:fld>
            <a:endParaRPr lang="it-IT" sz="1050" b="0" strike="noStrike" spc="-1">
              <a:latin typeface="Times New Roman"/>
            </a:endParaRPr>
          </a:p>
        </p:txBody>
      </p:sp>
      <p:sp>
        <p:nvSpPr>
          <p:cNvPr id="6" name="PlaceHolder 3"/>
          <p:cNvSpPr>
            <a:spLocks noGrp="1"/>
          </p:cNvSpPr>
          <p:nvPr>
            <p:ph type="dt"/>
          </p:nvPr>
        </p:nvSpPr>
        <p:spPr>
          <a:xfrm>
            <a:off x="5649840" y="5329800"/>
            <a:ext cx="2136600" cy="301320"/>
          </a:xfrm>
          <a:prstGeom prst="rect">
            <a:avLst/>
          </a:prstGeom>
          <a:noFill/>
          <a:ln w="0">
            <a:noFill/>
          </a:ln>
        </p:spPr>
        <p:txBody>
          <a:bodyPr anchor="ctr">
            <a:noAutofit/>
          </a:bodyPr>
          <a:lstStyle/>
          <a:p>
            <a:endParaRPr lang="it-IT" sz="2400" b="0" strike="noStrike" spc="-1">
              <a:latin typeface="Times New Roman"/>
            </a:endParaRPr>
          </a:p>
        </p:txBody>
      </p:sp>
      <p:sp>
        <p:nvSpPr>
          <p:cNvPr id="7" name="PlaceHolder 4"/>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r>
              <a:rPr lang="it-IT" sz="1400" b="0" strike="noStrike" spc="-1">
                <a:solidFill>
                  <a:srgbClr val="000000"/>
                </a:solidFill>
                <a:latin typeface="Arial"/>
              </a:rPr>
              <a:t>Fai clic per modificare il formato del testo del titolo</a:t>
            </a:r>
          </a:p>
        </p:txBody>
      </p:sp>
      <p:sp>
        <p:nvSpPr>
          <p:cNvPr id="8"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4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Google Shape;20;p27"/>
          <p:cNvSpPr/>
          <p:nvPr/>
        </p:nvSpPr>
        <p:spPr>
          <a:xfrm>
            <a:off x="6590880" y="360"/>
            <a:ext cx="2361960" cy="5669280"/>
          </a:xfrm>
          <a:prstGeom prst="parallelogram">
            <a:avLst>
              <a:gd name="adj" fmla="val 0"/>
            </a:avLst>
          </a:prstGeom>
          <a:solidFill>
            <a:srgbClr val="F2F2F2">
              <a:alpha val="29000"/>
            </a:srgbClr>
          </a:solidFill>
          <a:ln w="0">
            <a:noFill/>
          </a:ln>
        </p:spPr>
        <p:style>
          <a:lnRef idx="0">
            <a:scrgbClr r="0" g="0" b="0"/>
          </a:lnRef>
          <a:fillRef idx="0">
            <a:scrgbClr r="0" g="0" b="0"/>
          </a:fillRef>
          <a:effectRef idx="0">
            <a:scrgbClr r="0" g="0" b="0"/>
          </a:effectRef>
          <a:fontRef idx="minor"/>
        </p:style>
      </p:sp>
      <p:sp>
        <p:nvSpPr>
          <p:cNvPr id="46" name="Google Shape;21;p27"/>
          <p:cNvSpPr/>
          <p:nvPr/>
        </p:nvSpPr>
        <p:spPr>
          <a:xfrm>
            <a:off x="4183920" y="360"/>
            <a:ext cx="126720" cy="5669280"/>
          </a:xfrm>
          <a:prstGeom prst="rect">
            <a:avLst/>
          </a:prstGeom>
          <a:solidFill>
            <a:srgbClr val="F3703A"/>
          </a:solidFill>
          <a:ln w="0">
            <a:noFill/>
          </a:ln>
        </p:spPr>
        <p:style>
          <a:lnRef idx="0">
            <a:scrgbClr r="0" g="0" b="0"/>
          </a:lnRef>
          <a:fillRef idx="0">
            <a:scrgbClr r="0" g="0" b="0"/>
          </a:fillRef>
          <a:effectRef idx="0">
            <a:scrgbClr r="0" g="0" b="0"/>
          </a:effectRef>
          <a:fontRef idx="minor"/>
        </p:style>
      </p:sp>
      <p:sp>
        <p:nvSpPr>
          <p:cNvPr id="47" name="Google Shape;26;p27"/>
          <p:cNvSpPr/>
          <p:nvPr/>
        </p:nvSpPr>
        <p:spPr>
          <a:xfrm>
            <a:off x="4121280" y="2880"/>
            <a:ext cx="126720" cy="5669280"/>
          </a:xfrm>
          <a:prstGeom prst="rect">
            <a:avLst/>
          </a:prstGeom>
          <a:solidFill>
            <a:srgbClr val="515083"/>
          </a:solidFill>
          <a:ln w="0">
            <a:noFill/>
          </a:ln>
        </p:spPr>
        <p:style>
          <a:lnRef idx="0">
            <a:scrgbClr r="0" g="0" b="0"/>
          </a:lnRef>
          <a:fillRef idx="0">
            <a:scrgbClr r="0" g="0" b="0"/>
          </a:fillRef>
          <a:effectRef idx="0">
            <a:scrgbClr r="0" g="0" b="0"/>
          </a:effectRef>
          <a:fontRef idx="minor"/>
        </p:style>
      </p:sp>
      <p:pic>
        <p:nvPicPr>
          <p:cNvPr id="48" name="Google Shape;27;p27"/>
          <p:cNvPicPr/>
          <p:nvPr/>
        </p:nvPicPr>
        <p:blipFill>
          <a:blip r:embed="rId14" cstate="print"/>
          <a:srcRect l="48455"/>
          <a:stretch/>
        </p:blipFill>
        <p:spPr>
          <a:xfrm>
            <a:off x="0" y="-2880"/>
            <a:ext cx="4120560" cy="5669280"/>
          </a:xfrm>
          <a:prstGeom prst="rect">
            <a:avLst/>
          </a:prstGeom>
          <a:ln w="0">
            <a:noFill/>
          </a:ln>
        </p:spPr>
      </p:pic>
      <p:sp>
        <p:nvSpPr>
          <p:cNvPr id="49" name="PlaceHolder 1"/>
          <p:cNvSpPr>
            <a:spLocks noGrp="1"/>
          </p:cNvSpPr>
          <p:nvPr>
            <p:ph type="ftr"/>
          </p:nvPr>
        </p:nvSpPr>
        <p:spPr>
          <a:xfrm>
            <a:off x="906840" y="5329800"/>
            <a:ext cx="4006080" cy="301320"/>
          </a:xfrm>
          <a:prstGeom prst="rect">
            <a:avLst/>
          </a:prstGeom>
          <a:noFill/>
          <a:ln w="0">
            <a:noFill/>
          </a:ln>
        </p:spPr>
        <p:txBody>
          <a:bodyPr anchor="ctr">
            <a:noAutofit/>
          </a:bodyPr>
          <a:lstStyle/>
          <a:p>
            <a:endParaRPr lang="it-IT" sz="2400" b="0" strike="noStrike" spc="-1">
              <a:latin typeface="Times New Roman"/>
            </a:endParaRPr>
          </a:p>
        </p:txBody>
      </p:sp>
      <p:sp>
        <p:nvSpPr>
          <p:cNvPr id="50" name="PlaceHolder 2"/>
          <p:cNvSpPr>
            <a:spLocks noGrp="1"/>
          </p:cNvSpPr>
          <p:nvPr>
            <p:ph type="sldNum"/>
          </p:nvPr>
        </p:nvSpPr>
        <p:spPr>
          <a:xfrm>
            <a:off x="8577720" y="5329800"/>
            <a:ext cx="644400" cy="301320"/>
          </a:xfrm>
          <a:prstGeom prst="rect">
            <a:avLst/>
          </a:prstGeom>
          <a:noFill/>
          <a:ln w="0">
            <a:noFill/>
          </a:ln>
        </p:spPr>
        <p:txBody>
          <a:bodyPr anchor="ctr">
            <a:noAutofit/>
          </a:bodyPr>
          <a:lstStyle/>
          <a:p>
            <a:pPr algn="r">
              <a:lnSpc>
                <a:spcPct val="100000"/>
              </a:lnSpc>
              <a:tabLst>
                <a:tab pos="0" algn="l"/>
              </a:tabLst>
            </a:pPr>
            <a:fld id="{DFCA53F2-B9ED-404E-921B-7C7CD76F4BF6}" type="slidenum">
              <a:rPr lang="it-IT" sz="1050" b="0" strike="noStrike" spc="-1">
                <a:solidFill>
                  <a:srgbClr val="3F3F3F"/>
                </a:solidFill>
                <a:latin typeface="Calibri"/>
                <a:ea typeface="Calibri"/>
              </a:rPr>
              <a:pPr algn="r">
                <a:lnSpc>
                  <a:spcPct val="100000"/>
                </a:lnSpc>
                <a:tabLst>
                  <a:tab pos="0" algn="l"/>
                </a:tabLst>
              </a:pPr>
              <a:t>‹N›</a:t>
            </a:fld>
            <a:endParaRPr lang="it-IT" sz="1050" b="0" strike="noStrike" spc="-1">
              <a:latin typeface="Times New Roman"/>
            </a:endParaRPr>
          </a:p>
        </p:txBody>
      </p:sp>
      <p:sp>
        <p:nvSpPr>
          <p:cNvPr id="51" name="PlaceHolder 3"/>
          <p:cNvSpPr>
            <a:spLocks noGrp="1"/>
          </p:cNvSpPr>
          <p:nvPr>
            <p:ph type="dt"/>
          </p:nvPr>
        </p:nvSpPr>
        <p:spPr>
          <a:xfrm>
            <a:off x="5649840" y="5329800"/>
            <a:ext cx="2136600" cy="301320"/>
          </a:xfrm>
          <a:prstGeom prst="rect">
            <a:avLst/>
          </a:prstGeom>
          <a:noFill/>
          <a:ln w="0">
            <a:noFill/>
          </a:ln>
        </p:spPr>
        <p:txBody>
          <a:bodyPr anchor="ctr">
            <a:noAutofit/>
          </a:bodyPr>
          <a:lstStyle/>
          <a:p>
            <a:endParaRPr lang="it-IT" sz="2400" b="0" strike="noStrike" spc="-1">
              <a:latin typeface="Times New Roman"/>
            </a:endParaRPr>
          </a:p>
        </p:txBody>
      </p:sp>
      <p:sp>
        <p:nvSpPr>
          <p:cNvPr id="52" name="PlaceHolder 4"/>
          <p:cNvSpPr>
            <a:spLocks noGrp="1"/>
          </p:cNvSpPr>
          <p:nvPr>
            <p:ph type="title"/>
          </p:nvPr>
        </p:nvSpPr>
        <p:spPr>
          <a:xfrm>
            <a:off x="504000" y="226080"/>
            <a:ext cx="9072000" cy="946440"/>
          </a:xfrm>
          <a:prstGeom prst="rect">
            <a:avLst/>
          </a:prstGeom>
          <a:noFill/>
          <a:ln w="0">
            <a:noFill/>
          </a:ln>
        </p:spPr>
        <p:txBody>
          <a:bodyPr lIns="0" tIns="0" rIns="0" bIns="0" anchor="ctr">
            <a:noAutofit/>
          </a:bodyPr>
          <a:lstStyle/>
          <a:p>
            <a:r>
              <a:rPr lang="it-IT" sz="1400" b="0" strike="noStrike" spc="-1">
                <a:solidFill>
                  <a:srgbClr val="000000"/>
                </a:solidFill>
                <a:latin typeface="Arial"/>
              </a:rPr>
              <a:t>Fai clic per modificare il formato del testo del titolo</a:t>
            </a:r>
          </a:p>
        </p:txBody>
      </p:sp>
      <p:sp>
        <p:nvSpPr>
          <p:cNvPr id="53" name="PlaceHolder 5"/>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400" b="0" strike="noStrike" spc="-1">
                <a:solidFill>
                  <a:srgbClr val="000000"/>
                </a:solidFill>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1400" b="0" strike="noStrike" spc="-1">
                <a:solidFill>
                  <a:srgbClr val="000000"/>
                </a:solidFill>
                <a:latin typeface="Arial"/>
              </a:rPr>
              <a:t>Secondo livello struttura</a:t>
            </a:r>
          </a:p>
          <a:p>
            <a:pPr marL="1296000" lvl="2" indent="-288000">
              <a:spcBef>
                <a:spcPts val="850"/>
              </a:spcBef>
              <a:buClr>
                <a:srgbClr val="000000"/>
              </a:buClr>
              <a:buSzPct val="45000"/>
              <a:buFont typeface="Wingdings" charset="2"/>
              <a:buChar char=""/>
            </a:pPr>
            <a:r>
              <a:rPr lang="it-IT" sz="1400" b="0" strike="noStrike" spc="-1">
                <a:solidFill>
                  <a:srgbClr val="000000"/>
                </a:solidFill>
                <a:latin typeface="Arial"/>
              </a:rPr>
              <a:t>Terzo livello struttura</a:t>
            </a:r>
          </a:p>
          <a:p>
            <a:pPr marL="1728000" lvl="3" indent="-216000">
              <a:spcBef>
                <a:spcPts val="567"/>
              </a:spcBef>
              <a:buClr>
                <a:srgbClr val="000000"/>
              </a:buClr>
              <a:buSzPct val="75000"/>
              <a:buFont typeface="Symbol" charset="2"/>
              <a:buChar char=""/>
            </a:pPr>
            <a:r>
              <a:rPr lang="it-IT" sz="1400" b="0" strike="noStrike" spc="-1">
                <a:solidFill>
                  <a:srgbClr val="000000"/>
                </a:solidFill>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4860000" y="915120"/>
            <a:ext cx="5039640" cy="2667600"/>
          </a:xfrm>
          <a:prstGeom prst="rect">
            <a:avLst/>
          </a:prstGeom>
          <a:noFill/>
          <a:ln w="0">
            <a:noFill/>
          </a:ln>
        </p:spPr>
        <p:txBody>
          <a:bodyPr anchor="b">
            <a:noAutofit/>
          </a:bodyPr>
          <a:lstStyle/>
          <a:p>
            <a:pPr>
              <a:lnSpc>
                <a:spcPct val="90000"/>
              </a:lnSpc>
              <a:tabLst>
                <a:tab pos="0" algn="l"/>
              </a:tabLst>
            </a:pPr>
            <a:r>
              <a:rPr lang="it-IT" sz="6000" b="1" strike="noStrike" spc="-1">
                <a:solidFill>
                  <a:srgbClr val="515083"/>
                </a:solidFill>
                <a:latin typeface="Calibri"/>
                <a:ea typeface="Calibri"/>
              </a:rPr>
              <a:t>CHIRURGIA ROBOTICA:</a:t>
            </a:r>
            <a:br/>
            <a:r>
              <a:rPr lang="it-IT" sz="6000" b="1" strike="noStrike" spc="-1">
                <a:solidFill>
                  <a:srgbClr val="515083"/>
                </a:solidFill>
                <a:latin typeface="Calibri"/>
                <a:ea typeface="Calibri"/>
              </a:rPr>
              <a:t>vantaggi e svantaggi</a:t>
            </a:r>
            <a:endParaRPr lang="it-IT" sz="6000" b="0" strike="noStrike" spc="-1">
              <a:solidFill>
                <a:srgbClr val="000000"/>
              </a:solidFill>
              <a:latin typeface="Arial"/>
            </a:endParaRPr>
          </a:p>
        </p:txBody>
      </p:sp>
      <p:sp>
        <p:nvSpPr>
          <p:cNvPr id="91" name="PlaceHolder 2"/>
          <p:cNvSpPr>
            <a:spLocks noGrp="1"/>
          </p:cNvSpPr>
          <p:nvPr>
            <p:ph type="subTitle"/>
          </p:nvPr>
        </p:nvSpPr>
        <p:spPr>
          <a:xfrm>
            <a:off x="4428000" y="4123080"/>
            <a:ext cx="5579640" cy="1312560"/>
          </a:xfrm>
          <a:prstGeom prst="rect">
            <a:avLst/>
          </a:prstGeom>
          <a:noFill/>
          <a:ln w="0">
            <a:noFill/>
          </a:ln>
        </p:spPr>
        <p:txBody>
          <a:bodyPr anchor="t">
            <a:normAutofit fontScale="39500" lnSpcReduction="20000"/>
          </a:bodyPr>
          <a:lstStyle/>
          <a:p>
            <a:pPr>
              <a:lnSpc>
                <a:spcPct val="100000"/>
              </a:lnSpc>
              <a:tabLst>
                <a:tab pos="0" algn="l"/>
              </a:tabLst>
            </a:pPr>
            <a:r>
              <a:rPr lang="it-IT" sz="7200" b="1" strike="noStrike" spc="-1">
                <a:solidFill>
                  <a:srgbClr val="F3703A"/>
                </a:solidFill>
                <a:latin typeface="Calibri"/>
                <a:ea typeface="Calibri"/>
              </a:rPr>
              <a:t>DR.SSA FRANCESCA BALSAMO</a:t>
            </a:r>
            <a:endParaRPr lang="it-IT" sz="7200" b="0" strike="noStrike" spc="-1">
              <a:latin typeface="Arial"/>
            </a:endParaRPr>
          </a:p>
          <a:p>
            <a:pPr>
              <a:lnSpc>
                <a:spcPct val="100000"/>
              </a:lnSpc>
              <a:spcBef>
                <a:spcPts val="1400"/>
              </a:spcBef>
              <a:tabLst>
                <a:tab pos="0" algn="l"/>
              </a:tabLst>
            </a:pPr>
            <a:r>
              <a:rPr lang="it-IT" sz="3600" b="1" strike="noStrike" spc="-1">
                <a:solidFill>
                  <a:srgbClr val="F3703A"/>
                </a:solidFill>
                <a:latin typeface="Calibri"/>
                <a:ea typeface="Calibri"/>
              </a:rPr>
              <a:t>IRCCS POLICLINICO DI S. ORSOLA, BOLOGNA</a:t>
            </a:r>
            <a:endParaRPr lang="it-IT" sz="3600" b="0" strike="noStrike" spc="-1">
              <a:latin typeface="Arial"/>
            </a:endParaRPr>
          </a:p>
          <a:p>
            <a:pPr>
              <a:lnSpc>
                <a:spcPct val="100000"/>
              </a:lnSpc>
              <a:spcBef>
                <a:spcPts val="1400"/>
              </a:spcBef>
              <a:tabLst>
                <a:tab pos="0" algn="l"/>
              </a:tabLst>
            </a:pPr>
            <a:r>
              <a:rPr lang="it-IT" sz="2800" b="1" strike="noStrike" spc="-1">
                <a:solidFill>
                  <a:srgbClr val="F3703A"/>
                </a:solidFill>
                <a:latin typeface="Calibri"/>
                <a:ea typeface="Calibri"/>
              </a:rPr>
              <a:t>SSD CENTRO DI CHIRURGIA METABOLICA E DELL’0BESITÀ</a:t>
            </a:r>
            <a:endParaRPr lang="it-IT" sz="28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 name="Google Shape;247;p11"/>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41" name="Google Shape;248;p11"/>
          <p:cNvPicPr/>
          <p:nvPr/>
        </p:nvPicPr>
        <p:blipFill>
          <a:blip r:embed="rId2" cstate="print"/>
          <a:stretch/>
        </p:blipFill>
        <p:spPr>
          <a:xfrm>
            <a:off x="72720" y="715320"/>
            <a:ext cx="3958920" cy="1947600"/>
          </a:xfrm>
          <a:prstGeom prst="rect">
            <a:avLst/>
          </a:prstGeom>
          <a:ln w="0">
            <a:noFill/>
          </a:ln>
        </p:spPr>
      </p:pic>
      <p:pic>
        <p:nvPicPr>
          <p:cNvPr id="142" name="Google Shape;249;p11"/>
          <p:cNvPicPr/>
          <p:nvPr/>
        </p:nvPicPr>
        <p:blipFill>
          <a:blip r:embed="rId3" cstate="print"/>
          <a:stretch/>
        </p:blipFill>
        <p:spPr>
          <a:xfrm>
            <a:off x="2958840" y="2880000"/>
            <a:ext cx="7084800" cy="2339640"/>
          </a:xfrm>
          <a:prstGeom prst="rect">
            <a:avLst/>
          </a:prstGeom>
          <a:ln w="9525">
            <a:solidFill>
              <a:srgbClr val="000000"/>
            </a:solidFill>
            <a:round/>
          </a:ln>
        </p:spPr>
      </p:pic>
      <p:sp>
        <p:nvSpPr>
          <p:cNvPr id="143" name="Google Shape;250;p11"/>
          <p:cNvSpPr/>
          <p:nvPr/>
        </p:nvSpPr>
        <p:spPr>
          <a:xfrm>
            <a:off x="180720" y="3635640"/>
            <a:ext cx="4498920" cy="107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1800" b="0" strike="noStrike" spc="-1">
                <a:solidFill>
                  <a:srgbClr val="000000"/>
                </a:solidFill>
                <a:latin typeface="Arial"/>
                <a:ea typeface="Arial"/>
              </a:rPr>
              <a:t>Primary bariatric surgery</a:t>
            </a:r>
            <a:endParaRPr lang="it-IT" sz="1800" b="0" strike="noStrike" spc="-1">
              <a:latin typeface="Arial"/>
            </a:endParaRPr>
          </a:p>
        </p:txBody>
      </p:sp>
      <p:sp>
        <p:nvSpPr>
          <p:cNvPr id="144" name="Google Shape;251;p11"/>
          <p:cNvSpPr/>
          <p:nvPr/>
        </p:nvSpPr>
        <p:spPr>
          <a:xfrm>
            <a:off x="6479280" y="1619640"/>
            <a:ext cx="2159280" cy="7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3200" b="0" strike="noStrike" spc="-1">
                <a:solidFill>
                  <a:srgbClr val="000000"/>
                </a:solidFill>
                <a:latin typeface="Arial"/>
                <a:ea typeface="Arial"/>
              </a:rPr>
              <a:t>O.T.</a:t>
            </a:r>
            <a:endParaRPr lang="it-IT" sz="3200" b="0" strike="noStrike" spc="-1">
              <a:latin typeface="Arial"/>
            </a:endParaRPr>
          </a:p>
        </p:txBody>
      </p:sp>
      <p:sp>
        <p:nvSpPr>
          <p:cNvPr id="145" name="Google Shape;252;p11"/>
          <p:cNvSpPr/>
          <p:nvPr/>
        </p:nvSpPr>
        <p:spPr>
          <a:xfrm>
            <a:off x="2880000" y="3612600"/>
            <a:ext cx="360" cy="1079640"/>
          </a:xfrm>
          <a:custGeom>
            <a:avLst/>
            <a:gdLst/>
            <a:ahLst/>
            <a:cxnLst/>
            <a:rect l="l" t="t" r="r" b="b"/>
            <a:pathLst>
              <a:path w="21600" h="21600">
                <a:moveTo>
                  <a:pt x="0" y="0"/>
                </a:moveTo>
                <a:lnTo>
                  <a:pt x="21600" y="21600"/>
                </a:lnTo>
              </a:path>
            </a:pathLst>
          </a:custGeom>
          <a:noFill/>
          <a:ln w="29150">
            <a:solidFill>
              <a:srgbClr val="FF0000"/>
            </a:solidFill>
            <a:round/>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additive="repl">
                                        <p:cTn id="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 name="Google Shape;257;p12"/>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47" name="Google Shape;258;p12"/>
          <p:cNvPicPr/>
          <p:nvPr/>
        </p:nvPicPr>
        <p:blipFill>
          <a:blip r:embed="rId2" cstate="print"/>
          <a:stretch/>
        </p:blipFill>
        <p:spPr>
          <a:xfrm>
            <a:off x="179640" y="751320"/>
            <a:ext cx="3958920" cy="1947600"/>
          </a:xfrm>
          <a:prstGeom prst="rect">
            <a:avLst/>
          </a:prstGeom>
          <a:ln w="0">
            <a:noFill/>
          </a:ln>
        </p:spPr>
      </p:pic>
      <p:pic>
        <p:nvPicPr>
          <p:cNvPr id="148" name="Google Shape;259;p12"/>
          <p:cNvPicPr/>
          <p:nvPr/>
        </p:nvPicPr>
        <p:blipFill>
          <a:blip r:embed="rId3" cstate="print"/>
          <a:stretch/>
        </p:blipFill>
        <p:spPr>
          <a:xfrm>
            <a:off x="3943440" y="648000"/>
            <a:ext cx="6099120" cy="4679640"/>
          </a:xfrm>
          <a:prstGeom prst="rect">
            <a:avLst/>
          </a:prstGeom>
          <a:ln w="9525">
            <a:solidFill>
              <a:srgbClr val="000000"/>
            </a:solidFill>
            <a:round/>
          </a:ln>
        </p:spPr>
      </p:pic>
      <p:sp>
        <p:nvSpPr>
          <p:cNvPr id="149" name="Google Shape;260;p12"/>
          <p:cNvSpPr/>
          <p:nvPr/>
        </p:nvSpPr>
        <p:spPr>
          <a:xfrm>
            <a:off x="719640" y="3563640"/>
            <a:ext cx="2700000" cy="89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100" b="0" strike="noStrike" spc="-1">
                <a:solidFill>
                  <a:srgbClr val="000000"/>
                </a:solidFill>
                <a:latin typeface="Arial"/>
                <a:ea typeface="Arial"/>
              </a:rPr>
              <a:t>Sleeve gastrectomy</a:t>
            </a:r>
            <a:endParaRPr lang="it-IT" sz="2100" b="0" strike="noStrike" spc="-1">
              <a:latin typeface="Arial"/>
            </a:endParaRPr>
          </a:p>
        </p:txBody>
      </p:sp>
      <p:sp>
        <p:nvSpPr>
          <p:cNvPr id="150" name="Google Shape;261;p12"/>
          <p:cNvSpPr/>
          <p:nvPr/>
        </p:nvSpPr>
        <p:spPr>
          <a:xfrm>
            <a:off x="4032000" y="1836000"/>
            <a:ext cx="4679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
        <p:nvSpPr>
          <p:cNvPr id="151" name="Google Shape;262;p12"/>
          <p:cNvSpPr/>
          <p:nvPr/>
        </p:nvSpPr>
        <p:spPr>
          <a:xfrm>
            <a:off x="4032000" y="1980000"/>
            <a:ext cx="4679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
        <p:nvSpPr>
          <p:cNvPr id="152" name="Google Shape;263;p12"/>
          <p:cNvSpPr/>
          <p:nvPr/>
        </p:nvSpPr>
        <p:spPr>
          <a:xfrm>
            <a:off x="4032000" y="3348000"/>
            <a:ext cx="4679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 name="Google Shape;268;p13"/>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154" name="Google Shape;269;p13"/>
          <p:cNvSpPr/>
          <p:nvPr/>
        </p:nvSpPr>
        <p:spPr>
          <a:xfrm>
            <a:off x="1079640" y="3563280"/>
            <a:ext cx="2698920" cy="1438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100" b="0" strike="noStrike" spc="-1">
                <a:solidFill>
                  <a:srgbClr val="000000"/>
                </a:solidFill>
                <a:latin typeface="Arial"/>
                <a:ea typeface="Arial"/>
              </a:rPr>
              <a:t>RYGB</a:t>
            </a:r>
            <a:endParaRPr lang="it-IT" sz="2100" b="0" strike="noStrike" spc="-1">
              <a:latin typeface="Arial"/>
            </a:endParaRPr>
          </a:p>
        </p:txBody>
      </p:sp>
      <p:pic>
        <p:nvPicPr>
          <p:cNvPr id="155" name="Google Shape;270;p13"/>
          <p:cNvPicPr/>
          <p:nvPr/>
        </p:nvPicPr>
        <p:blipFill>
          <a:blip r:embed="rId2" cstate="print"/>
          <a:stretch/>
        </p:blipFill>
        <p:spPr>
          <a:xfrm>
            <a:off x="179640" y="751680"/>
            <a:ext cx="3958920" cy="1947600"/>
          </a:xfrm>
          <a:prstGeom prst="rect">
            <a:avLst/>
          </a:prstGeom>
          <a:ln w="0">
            <a:noFill/>
          </a:ln>
        </p:spPr>
      </p:pic>
      <p:pic>
        <p:nvPicPr>
          <p:cNvPr id="156" name="Google Shape;271;p13"/>
          <p:cNvPicPr/>
          <p:nvPr/>
        </p:nvPicPr>
        <p:blipFill>
          <a:blip r:embed="rId3" cstate="print"/>
          <a:stretch/>
        </p:blipFill>
        <p:spPr>
          <a:xfrm>
            <a:off x="3653640" y="650880"/>
            <a:ext cx="6261480" cy="4819320"/>
          </a:xfrm>
          <a:prstGeom prst="rect">
            <a:avLst/>
          </a:prstGeom>
          <a:ln w="9525">
            <a:solidFill>
              <a:srgbClr val="000000"/>
            </a:solidFill>
            <a:round/>
          </a:ln>
        </p:spPr>
      </p:pic>
      <p:sp>
        <p:nvSpPr>
          <p:cNvPr id="157" name="Google Shape;272;p13"/>
          <p:cNvSpPr/>
          <p:nvPr/>
        </p:nvSpPr>
        <p:spPr>
          <a:xfrm>
            <a:off x="3744000" y="2016000"/>
            <a:ext cx="4895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
        <p:nvSpPr>
          <p:cNvPr id="158" name="Google Shape;273;p13"/>
          <p:cNvSpPr/>
          <p:nvPr/>
        </p:nvSpPr>
        <p:spPr>
          <a:xfrm>
            <a:off x="3708000" y="3096000"/>
            <a:ext cx="4931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 name="Google Shape;278;p14"/>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60" name="Google Shape;279;p14"/>
          <p:cNvPicPr/>
          <p:nvPr/>
        </p:nvPicPr>
        <p:blipFill>
          <a:blip r:embed="rId2" cstate="print"/>
          <a:stretch/>
        </p:blipFill>
        <p:spPr>
          <a:xfrm>
            <a:off x="179640" y="751680"/>
            <a:ext cx="3958920" cy="1947600"/>
          </a:xfrm>
          <a:prstGeom prst="rect">
            <a:avLst/>
          </a:prstGeom>
          <a:ln w="0">
            <a:noFill/>
          </a:ln>
        </p:spPr>
      </p:pic>
      <p:pic>
        <p:nvPicPr>
          <p:cNvPr id="161" name="Google Shape;280;p14"/>
          <p:cNvPicPr/>
          <p:nvPr/>
        </p:nvPicPr>
        <p:blipFill>
          <a:blip r:embed="rId3" cstate="print"/>
          <a:stretch/>
        </p:blipFill>
        <p:spPr>
          <a:xfrm>
            <a:off x="3780000" y="476640"/>
            <a:ext cx="5974560" cy="4741920"/>
          </a:xfrm>
          <a:prstGeom prst="rect">
            <a:avLst/>
          </a:prstGeom>
          <a:ln w="9525">
            <a:solidFill>
              <a:srgbClr val="000000"/>
            </a:solidFill>
            <a:round/>
          </a:ln>
        </p:spPr>
      </p:pic>
      <p:sp>
        <p:nvSpPr>
          <p:cNvPr id="162" name="Google Shape;281;p14"/>
          <p:cNvSpPr/>
          <p:nvPr/>
        </p:nvSpPr>
        <p:spPr>
          <a:xfrm>
            <a:off x="1079640" y="3383280"/>
            <a:ext cx="1979280" cy="125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200" b="0" strike="noStrike" spc="-1">
                <a:solidFill>
                  <a:srgbClr val="000000"/>
                </a:solidFill>
                <a:latin typeface="Arial"/>
                <a:ea typeface="Arial"/>
              </a:rPr>
              <a:t>2015-2019</a:t>
            </a:r>
            <a:endParaRPr lang="it-IT" sz="2200" b="0" strike="noStrike" spc="-1">
              <a:latin typeface="Arial"/>
            </a:endParaRPr>
          </a:p>
        </p:txBody>
      </p:sp>
      <p:sp>
        <p:nvSpPr>
          <p:cNvPr id="163" name="Google Shape;282;p14"/>
          <p:cNvSpPr/>
          <p:nvPr/>
        </p:nvSpPr>
        <p:spPr>
          <a:xfrm>
            <a:off x="8136360" y="216360"/>
            <a:ext cx="683640" cy="3779640"/>
          </a:xfrm>
          <a:prstGeom prst="ellipse">
            <a:avLst/>
          </a:prstGeom>
          <a:noFill/>
          <a:ln w="2915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 name="Google Shape;287;p15"/>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65" name="Google Shape;288;p15"/>
          <p:cNvPicPr/>
          <p:nvPr/>
        </p:nvPicPr>
        <p:blipFill>
          <a:blip r:embed="rId2" cstate="print"/>
          <a:stretch/>
        </p:blipFill>
        <p:spPr>
          <a:xfrm>
            <a:off x="143640" y="751680"/>
            <a:ext cx="3958920" cy="1947600"/>
          </a:xfrm>
          <a:prstGeom prst="rect">
            <a:avLst/>
          </a:prstGeom>
          <a:ln w="0">
            <a:noFill/>
          </a:ln>
        </p:spPr>
      </p:pic>
      <p:sp>
        <p:nvSpPr>
          <p:cNvPr id="166" name="Google Shape;289;p15"/>
          <p:cNvSpPr/>
          <p:nvPr/>
        </p:nvSpPr>
        <p:spPr>
          <a:xfrm>
            <a:off x="396000" y="3383280"/>
            <a:ext cx="3419640" cy="125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it-IT" sz="2200" b="0" strike="noStrike" spc="-1">
                <a:solidFill>
                  <a:srgbClr val="000000"/>
                </a:solidFill>
                <a:latin typeface="Arial"/>
                <a:ea typeface="Arial"/>
              </a:rPr>
              <a:t>2020-2022</a:t>
            </a:r>
            <a:endParaRPr lang="it-IT" sz="2200" b="0" strike="noStrike" spc="-1">
              <a:latin typeface="Arial"/>
            </a:endParaRPr>
          </a:p>
          <a:p>
            <a:pPr algn="ctr">
              <a:lnSpc>
                <a:spcPct val="100000"/>
              </a:lnSpc>
              <a:tabLst>
                <a:tab pos="0" algn="l"/>
              </a:tabLst>
            </a:pPr>
            <a:r>
              <a:rPr lang="it-IT" sz="2200" b="0" strike="noStrike" spc="-1">
                <a:solidFill>
                  <a:srgbClr val="000000"/>
                </a:solidFill>
                <a:latin typeface="Arial"/>
                <a:ea typeface="Arial"/>
              </a:rPr>
              <a:t>Una questione di “learning curvature”?</a:t>
            </a:r>
            <a:endParaRPr lang="it-IT" sz="2200" b="0" strike="noStrike" spc="-1">
              <a:latin typeface="Arial"/>
            </a:endParaRPr>
          </a:p>
        </p:txBody>
      </p:sp>
      <p:pic>
        <p:nvPicPr>
          <p:cNvPr id="167" name="Google Shape;290;p15"/>
          <p:cNvPicPr/>
          <p:nvPr/>
        </p:nvPicPr>
        <p:blipFill>
          <a:blip r:embed="rId3" cstate="print"/>
          <a:stretch/>
        </p:blipFill>
        <p:spPr>
          <a:xfrm>
            <a:off x="4182840" y="581040"/>
            <a:ext cx="5738400" cy="4637520"/>
          </a:xfrm>
          <a:prstGeom prst="rect">
            <a:avLst/>
          </a:prstGeom>
          <a:ln w="0">
            <a:noFill/>
          </a:ln>
        </p:spPr>
      </p:pic>
      <p:sp>
        <p:nvSpPr>
          <p:cNvPr id="168" name="Google Shape;291;p15"/>
          <p:cNvSpPr/>
          <p:nvPr/>
        </p:nvSpPr>
        <p:spPr>
          <a:xfrm>
            <a:off x="8352720" y="504720"/>
            <a:ext cx="683640" cy="3779640"/>
          </a:xfrm>
          <a:prstGeom prst="ellipse">
            <a:avLst/>
          </a:prstGeom>
          <a:noFill/>
          <a:ln w="2915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 name="Google Shape;296;p17"/>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70" name="Google Shape;297;p17"/>
          <p:cNvPicPr/>
          <p:nvPr/>
        </p:nvPicPr>
        <p:blipFill>
          <a:blip r:embed="rId2" cstate="print"/>
          <a:stretch/>
        </p:blipFill>
        <p:spPr>
          <a:xfrm>
            <a:off x="160920" y="817560"/>
            <a:ext cx="3942720" cy="1342080"/>
          </a:xfrm>
          <a:prstGeom prst="rect">
            <a:avLst/>
          </a:prstGeom>
          <a:ln w="0">
            <a:noFill/>
          </a:ln>
        </p:spPr>
      </p:pic>
      <p:pic>
        <p:nvPicPr>
          <p:cNvPr id="171" name="Google Shape;298;p17"/>
          <p:cNvPicPr/>
          <p:nvPr/>
        </p:nvPicPr>
        <p:blipFill>
          <a:blip r:embed="rId3" cstate="print"/>
          <a:stretch/>
        </p:blipFill>
        <p:spPr>
          <a:xfrm>
            <a:off x="4501440" y="180000"/>
            <a:ext cx="5038200" cy="5347800"/>
          </a:xfrm>
          <a:prstGeom prst="rect">
            <a:avLst/>
          </a:prstGeom>
          <a:ln w="9525">
            <a:solidFill>
              <a:srgbClr val="000000"/>
            </a:solidFill>
            <a:round/>
          </a:ln>
        </p:spPr>
      </p:pic>
      <p:sp>
        <p:nvSpPr>
          <p:cNvPr id="172" name="Google Shape;299;p17"/>
          <p:cNvSpPr/>
          <p:nvPr/>
        </p:nvSpPr>
        <p:spPr>
          <a:xfrm>
            <a:off x="360720" y="2880000"/>
            <a:ext cx="3418920" cy="16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100" b="0" strike="noStrike" spc="-1">
                <a:solidFill>
                  <a:srgbClr val="000000"/>
                </a:solidFill>
                <a:latin typeface="Arial"/>
                <a:ea typeface="Arial"/>
              </a:rPr>
              <a:t>R-sleeve gastrectomy </a:t>
            </a:r>
            <a:endParaRPr lang="it-IT" sz="21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Google Shape;304;p18"/>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74" name="Google Shape;305;p18"/>
          <p:cNvPicPr/>
          <p:nvPr/>
        </p:nvPicPr>
        <p:blipFill>
          <a:blip r:embed="rId2" cstate="print"/>
          <a:stretch/>
        </p:blipFill>
        <p:spPr>
          <a:xfrm>
            <a:off x="160920" y="817560"/>
            <a:ext cx="3942720" cy="1342080"/>
          </a:xfrm>
          <a:prstGeom prst="rect">
            <a:avLst/>
          </a:prstGeom>
          <a:ln w="0">
            <a:noFill/>
          </a:ln>
        </p:spPr>
      </p:pic>
      <p:sp>
        <p:nvSpPr>
          <p:cNvPr id="175" name="Google Shape;306;p18"/>
          <p:cNvSpPr/>
          <p:nvPr/>
        </p:nvSpPr>
        <p:spPr>
          <a:xfrm>
            <a:off x="972720" y="3240000"/>
            <a:ext cx="3418920" cy="16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100" b="0" strike="noStrike" spc="-1">
                <a:solidFill>
                  <a:srgbClr val="000000"/>
                </a:solidFill>
                <a:latin typeface="Arial"/>
                <a:ea typeface="Arial"/>
              </a:rPr>
              <a:t>R-RYGB </a:t>
            </a:r>
            <a:endParaRPr lang="it-IT" sz="2100" b="0" strike="noStrike" spc="-1">
              <a:latin typeface="Arial"/>
            </a:endParaRPr>
          </a:p>
        </p:txBody>
      </p:sp>
      <p:pic>
        <p:nvPicPr>
          <p:cNvPr id="176" name="Google Shape;307;p18"/>
          <p:cNvPicPr/>
          <p:nvPr/>
        </p:nvPicPr>
        <p:blipFill>
          <a:blip r:embed="rId3" cstate="print"/>
          <a:stretch/>
        </p:blipFill>
        <p:spPr>
          <a:xfrm>
            <a:off x="4680000" y="113760"/>
            <a:ext cx="5038200" cy="5465880"/>
          </a:xfrm>
          <a:prstGeom prst="rect">
            <a:avLst/>
          </a:prstGeom>
          <a:ln w="9525">
            <a:solidFill>
              <a:srgbClr val="000000"/>
            </a:solidFill>
            <a:round/>
          </a:ln>
        </p:spPr>
      </p:pic>
      <p:sp>
        <p:nvSpPr>
          <p:cNvPr id="177" name="Google Shape;308;p18"/>
          <p:cNvSpPr/>
          <p:nvPr/>
        </p:nvSpPr>
        <p:spPr>
          <a:xfrm>
            <a:off x="4680000" y="864000"/>
            <a:ext cx="4139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
        <p:nvSpPr>
          <p:cNvPr id="178" name="Google Shape;309;p18"/>
          <p:cNvSpPr/>
          <p:nvPr/>
        </p:nvSpPr>
        <p:spPr>
          <a:xfrm>
            <a:off x="4680000" y="2844000"/>
            <a:ext cx="4139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
        <p:nvSpPr>
          <p:cNvPr id="179" name="Google Shape;310;p18"/>
          <p:cNvSpPr/>
          <p:nvPr/>
        </p:nvSpPr>
        <p:spPr>
          <a:xfrm>
            <a:off x="4680000" y="4968000"/>
            <a:ext cx="4139640" cy="360"/>
          </a:xfrm>
          <a:custGeom>
            <a:avLst/>
            <a:gdLst/>
            <a:ahLst/>
            <a:cxnLst/>
            <a:rect l="l" t="t" r="r" b="b"/>
            <a:pathLst>
              <a:path w="21600" h="21600">
                <a:moveTo>
                  <a:pt x="0" y="0"/>
                </a:moveTo>
                <a:lnTo>
                  <a:pt x="21600" y="21600"/>
                </a:lnTo>
              </a:path>
            </a:pathLst>
          </a:custGeom>
          <a:noFill/>
          <a:ln w="1260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Google Shape;315;p19"/>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81" name="Google Shape;316;p19"/>
          <p:cNvPicPr/>
          <p:nvPr/>
        </p:nvPicPr>
        <p:blipFill>
          <a:blip r:embed="rId2" cstate="print"/>
          <a:stretch/>
        </p:blipFill>
        <p:spPr>
          <a:xfrm>
            <a:off x="174240" y="720000"/>
            <a:ext cx="3929400" cy="1647360"/>
          </a:xfrm>
          <a:prstGeom prst="rect">
            <a:avLst/>
          </a:prstGeom>
          <a:ln w="0">
            <a:noFill/>
          </a:ln>
        </p:spPr>
      </p:pic>
      <p:sp>
        <p:nvSpPr>
          <p:cNvPr id="182" name="Google Shape;317;p19"/>
          <p:cNvSpPr/>
          <p:nvPr/>
        </p:nvSpPr>
        <p:spPr>
          <a:xfrm>
            <a:off x="4638960" y="707040"/>
            <a:ext cx="5044680" cy="42966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marL="457200" indent="-285840">
              <a:lnSpc>
                <a:spcPct val="100000"/>
              </a:lnSpc>
              <a:buClr>
                <a:srgbClr val="000000"/>
              </a:buClr>
              <a:buFont typeface="Arial"/>
              <a:buChar char="●"/>
            </a:pPr>
            <a:r>
              <a:rPr lang="it-IT" sz="1400" b="0" strike="noStrike" spc="-1">
                <a:solidFill>
                  <a:srgbClr val="000000"/>
                </a:solidFill>
                <a:latin typeface="Arial"/>
                <a:ea typeface="Arial"/>
              </a:rPr>
              <a:t>Over our study’s time period the utilization of robotic bariatric surgery has more than tripled. In this same time period the rate of complications and hospital length of stay have both significantly decreased.From 2015 to 2020, the average operative time also significantly decreased. </a:t>
            </a:r>
            <a:endParaRPr lang="it-IT" sz="1400" b="0" strike="noStrike" spc="-1">
              <a:latin typeface="Arial"/>
            </a:endParaRPr>
          </a:p>
          <a:p>
            <a:pPr marL="457200">
              <a:lnSpc>
                <a:spcPct val="100000"/>
              </a:lnSpc>
              <a:tabLst>
                <a:tab pos="0" algn="l"/>
              </a:tabLst>
            </a:pPr>
            <a:endParaRPr lang="it-IT" sz="1400" b="0" strike="noStrike" spc="-1">
              <a:latin typeface="Arial"/>
            </a:endParaRPr>
          </a:p>
          <a:p>
            <a:pPr marL="457200" indent="-285840">
              <a:lnSpc>
                <a:spcPct val="100000"/>
              </a:lnSpc>
              <a:buClr>
                <a:srgbClr val="000000"/>
              </a:buClr>
              <a:buFont typeface="Arial"/>
              <a:buChar char="●"/>
              <a:tabLst>
                <a:tab pos="0" algn="l"/>
              </a:tabLst>
            </a:pPr>
            <a:r>
              <a:rPr lang="it-IT" sz="1400" b="0" strike="noStrike" spc="-1">
                <a:solidFill>
                  <a:srgbClr val="000000"/>
                </a:solidFill>
                <a:latin typeface="Arial"/>
                <a:ea typeface="Arial"/>
              </a:rPr>
              <a:t>Despite the benefits of robotic surgery, our results showed that laparoscopic bariatric surgery still has a significantly lower risk of complications. That being said, patients undergoing robotic surgery had a higher average BMI and were more likely to have had previous bariatric surgery. This also suggests that there may be specific high-risk populations in which surgeons are choosing a robotic approach</a:t>
            </a:r>
            <a:endParaRPr lang="it-IT" sz="1400" b="0" strike="noStrike" spc="-1">
              <a:latin typeface="Arial"/>
            </a:endParaRPr>
          </a:p>
          <a:p>
            <a:pPr marL="457200">
              <a:lnSpc>
                <a:spcPct val="100000"/>
              </a:lnSpc>
              <a:tabLst>
                <a:tab pos="0" algn="l"/>
              </a:tabLst>
            </a:pPr>
            <a:endParaRPr lang="it-IT" sz="1400" b="0" strike="noStrike" spc="-1">
              <a:latin typeface="Arial"/>
            </a:endParaRPr>
          </a:p>
          <a:p>
            <a:pPr marL="457200" indent="-285840">
              <a:lnSpc>
                <a:spcPct val="100000"/>
              </a:lnSpc>
              <a:buClr>
                <a:srgbClr val="000000"/>
              </a:buClr>
              <a:buFont typeface="Arial"/>
              <a:buChar char="●"/>
              <a:tabLst>
                <a:tab pos="0" algn="l"/>
              </a:tabLst>
            </a:pPr>
            <a:r>
              <a:rPr lang="it-IT" sz="1400" b="0" strike="noStrike" spc="-1">
                <a:solidFill>
                  <a:srgbClr val="000000"/>
                </a:solidFill>
                <a:latin typeface="Arial"/>
                <a:ea typeface="Arial"/>
              </a:rPr>
              <a:t>. Additionally, in cases where there are no differences in outcomes then the benefits to the surgeon may make the robotic approach superior to conventional laparoscopy.</a:t>
            </a:r>
            <a:endParaRPr lang="it-IT" sz="14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 name="Google Shape;322;p22"/>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84" name="Google Shape;323;p22"/>
          <p:cNvPicPr/>
          <p:nvPr/>
        </p:nvPicPr>
        <p:blipFill>
          <a:blip r:embed="rId2" cstate="print"/>
          <a:stretch/>
        </p:blipFill>
        <p:spPr>
          <a:xfrm>
            <a:off x="210240" y="904680"/>
            <a:ext cx="3681000" cy="1125720"/>
          </a:xfrm>
          <a:prstGeom prst="rect">
            <a:avLst/>
          </a:prstGeom>
          <a:ln w="0">
            <a:noFill/>
          </a:ln>
        </p:spPr>
      </p:pic>
      <p:pic>
        <p:nvPicPr>
          <p:cNvPr id="185" name="Google Shape;324;p22"/>
          <p:cNvPicPr/>
          <p:nvPr/>
        </p:nvPicPr>
        <p:blipFill>
          <a:blip r:embed="rId3" cstate="print"/>
          <a:stretch/>
        </p:blipFill>
        <p:spPr>
          <a:xfrm>
            <a:off x="1539720" y="3335400"/>
            <a:ext cx="2575800" cy="2334240"/>
          </a:xfrm>
          <a:prstGeom prst="rect">
            <a:avLst/>
          </a:prstGeom>
          <a:ln w="0">
            <a:noFill/>
          </a:ln>
        </p:spPr>
      </p:pic>
      <p:pic>
        <p:nvPicPr>
          <p:cNvPr id="186" name="Google Shape;325;p22"/>
          <p:cNvPicPr/>
          <p:nvPr/>
        </p:nvPicPr>
        <p:blipFill>
          <a:blip r:embed="rId4" cstate="print"/>
          <a:stretch/>
        </p:blipFill>
        <p:spPr>
          <a:xfrm>
            <a:off x="4254480" y="796680"/>
            <a:ext cx="5782320" cy="4137840"/>
          </a:xfrm>
          <a:prstGeom prst="rect">
            <a:avLst/>
          </a:prstGeom>
          <a:ln w="9525">
            <a:solidFill>
              <a:srgbClr val="000000"/>
            </a:solidFill>
            <a:round/>
          </a:ln>
        </p:spPr>
      </p:pic>
      <p:pic>
        <p:nvPicPr>
          <p:cNvPr id="187" name="Google Shape;326;p22"/>
          <p:cNvPicPr/>
          <p:nvPr/>
        </p:nvPicPr>
        <p:blipFill>
          <a:blip r:embed="rId5" cstate="print"/>
          <a:stretch/>
        </p:blipFill>
        <p:spPr>
          <a:xfrm>
            <a:off x="0" y="3240000"/>
            <a:ext cx="2239560" cy="2429640"/>
          </a:xfrm>
          <a:prstGeom prst="rect">
            <a:avLst/>
          </a:prstGeom>
          <a:ln w="0">
            <a:noFill/>
          </a:ln>
        </p:spPr>
      </p:pic>
      <p:sp>
        <p:nvSpPr>
          <p:cNvPr id="188" name="Google Shape;327;p22"/>
          <p:cNvSpPr/>
          <p:nvPr/>
        </p:nvSpPr>
        <p:spPr>
          <a:xfrm>
            <a:off x="9541080" y="2692440"/>
            <a:ext cx="396360" cy="1999800"/>
          </a:xfrm>
          <a:prstGeom prst="ellipse">
            <a:avLst/>
          </a:prstGeom>
          <a:noFill/>
          <a:ln w="25400">
            <a:solidFill>
              <a:srgbClr val="FF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repl">
                                        <p:cTn id="7" dur="500"/>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Google Shape;332;p57"/>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190" name="Google Shape;333;p57"/>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graphicFrame>
        <p:nvGraphicFramePr>
          <p:cNvPr id="191" name="Google Shape;334;p57"/>
          <p:cNvGraphicFramePr/>
          <p:nvPr>
            <p:extLst>
              <p:ext uri="{D42A27DB-BD31-4B8C-83A1-F6EECF244321}">
                <p14:modId xmlns:p14="http://schemas.microsoft.com/office/powerpoint/2010/main" val="1629706491"/>
              </p:ext>
            </p:extLst>
          </p:nvPr>
        </p:nvGraphicFramePr>
        <p:xfrm>
          <a:off x="4534200" y="162000"/>
          <a:ext cx="5292360" cy="5361240"/>
        </p:xfrm>
        <a:graphic>
          <a:graphicData uri="http://schemas.openxmlformats.org/drawingml/2006/table">
            <a:tbl>
              <a:tblPr/>
              <a:tblGrid>
                <a:gridCol w="1500120">
                  <a:extLst>
                    <a:ext uri="{9D8B030D-6E8A-4147-A177-3AD203B41FA5}">
                      <a16:colId xmlns:a16="http://schemas.microsoft.com/office/drawing/2014/main" val="20000"/>
                    </a:ext>
                  </a:extLst>
                </a:gridCol>
                <a:gridCol w="1500120">
                  <a:extLst>
                    <a:ext uri="{9D8B030D-6E8A-4147-A177-3AD203B41FA5}">
                      <a16:colId xmlns:a16="http://schemas.microsoft.com/office/drawing/2014/main" val="20001"/>
                    </a:ext>
                  </a:extLst>
                </a:gridCol>
                <a:gridCol w="1500120">
                  <a:extLst>
                    <a:ext uri="{9D8B030D-6E8A-4147-A177-3AD203B41FA5}">
                      <a16:colId xmlns:a16="http://schemas.microsoft.com/office/drawing/2014/main" val="20002"/>
                    </a:ext>
                  </a:extLst>
                </a:gridCol>
                <a:gridCol w="396000">
                  <a:extLst>
                    <a:ext uri="{9D8B030D-6E8A-4147-A177-3AD203B41FA5}">
                      <a16:colId xmlns:a16="http://schemas.microsoft.com/office/drawing/2014/main" val="20003"/>
                    </a:ext>
                  </a:extLst>
                </a:gridCol>
                <a:gridCol w="396000">
                  <a:extLst>
                    <a:ext uri="{9D8B030D-6E8A-4147-A177-3AD203B41FA5}">
                      <a16:colId xmlns:a16="http://schemas.microsoft.com/office/drawing/2014/main" val="20004"/>
                    </a:ext>
                  </a:extLst>
                </a:gridCol>
              </a:tblGrid>
              <a:tr h="318240">
                <a:tc gridSpan="4">
                  <a:txBody>
                    <a:bodyPr/>
                    <a:lstStyle/>
                    <a:p>
                      <a:pPr>
                        <a:lnSpc>
                          <a:spcPct val="100000"/>
                        </a:lnSpc>
                        <a:tabLst>
                          <a:tab pos="0" algn="l"/>
                        </a:tabLst>
                      </a:pPr>
                      <a:r>
                        <a:rPr lang="it-IT" sz="1100" b="1" strike="noStrike" spc="-1" dirty="0">
                          <a:solidFill>
                            <a:srgbClr val="000000"/>
                          </a:solidFill>
                          <a:latin typeface="Arial"/>
                          <a:ea typeface="Arial"/>
                        </a:rPr>
                        <a:t>Procedure </a:t>
                      </a:r>
                      <a:r>
                        <a:rPr lang="it-IT" sz="1100" b="1" strike="noStrike" spc="-1" dirty="0" err="1">
                          <a:solidFill>
                            <a:srgbClr val="000000"/>
                          </a:solidFill>
                          <a:latin typeface="Arial"/>
                          <a:ea typeface="Arial"/>
                        </a:rPr>
                        <a:t>bariatriche</a:t>
                      </a:r>
                      <a:r>
                        <a:rPr lang="it-IT" sz="1100" b="1" strike="noStrike" spc="-1" dirty="0">
                          <a:solidFill>
                            <a:srgbClr val="000000"/>
                          </a:solidFill>
                          <a:latin typeface="Arial"/>
                          <a:ea typeface="Arial"/>
                        </a:rPr>
                        <a:t> robotiche </a:t>
                      </a:r>
                      <a:endParaRPr lang="it-IT" sz="11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a:txBody>
                    <a:bodyPr/>
                    <a:lstStyle/>
                    <a:p>
                      <a:pPr>
                        <a:lnSpc>
                          <a:spcPct val="100000"/>
                        </a:lnSpc>
                        <a:tabLst>
                          <a:tab pos="0" algn="l"/>
                        </a:tabLst>
                      </a:pPr>
                      <a:r>
                        <a:rPr lang="it-IT" sz="1100" b="1" strike="noStrike" spc="-1">
                          <a:solidFill>
                            <a:srgbClr val="000000"/>
                          </a:solidFill>
                          <a:latin typeface="Arial"/>
                          <a:ea typeface="Arial"/>
                        </a:rPr>
                        <a:t>60</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00"/>
                  </a:ext>
                </a:extLst>
              </a:tr>
              <a:tr h="318240">
                <a:tc gridSpan="4">
                  <a:txBody>
                    <a:bodyPr/>
                    <a:lstStyle/>
                    <a:p>
                      <a:pPr>
                        <a:lnSpc>
                          <a:spcPct val="100000"/>
                        </a:lnSpc>
                        <a:tabLst>
                          <a:tab pos="0" algn="l"/>
                        </a:tabLst>
                      </a:pPr>
                      <a:r>
                        <a:rPr lang="it-IT" sz="1100" b="0" strike="noStrike" spc="-1">
                          <a:solidFill>
                            <a:srgbClr val="000000"/>
                          </a:solidFill>
                          <a:latin typeface="Arial"/>
                          <a:ea typeface="Arial"/>
                        </a:rPr>
                        <a:t>HUGO RAS</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53</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01"/>
                  </a:ext>
                </a:extLst>
              </a:tr>
              <a:tr h="318240">
                <a:tc rowSpan="11">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gridSpan="3">
                  <a:txBody>
                    <a:bodyPr/>
                    <a:lstStyle/>
                    <a:p>
                      <a:pPr>
                        <a:lnSpc>
                          <a:spcPct val="100000"/>
                        </a:lnSpc>
                        <a:tabLst>
                          <a:tab pos="0" algn="l"/>
                        </a:tabLst>
                      </a:pPr>
                      <a:r>
                        <a:rPr lang="it-IT" sz="1100" b="0" strike="noStrike" spc="-1">
                          <a:solidFill>
                            <a:srgbClr val="000000"/>
                          </a:solidFill>
                          <a:latin typeface="Arial"/>
                          <a:ea typeface="Arial"/>
                        </a:rPr>
                        <a:t>Chirurgia primaria</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31</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02"/>
                  </a:ext>
                </a:extLst>
              </a:tr>
              <a:tr h="318240">
                <a:tc vMerge="1">
                  <a:txBody>
                    <a:bodyPr/>
                    <a:lstStyle/>
                    <a:p>
                      <a:endParaRPr lang="it-IT"/>
                    </a:p>
                  </a:txBody>
                  <a:tcPr marL="90000" marR="90000">
                    <a:solidFill>
                      <a:srgbClr val="729FCF"/>
                    </a:solidFill>
                  </a:tcPr>
                </a:tc>
                <a:tc rowSpan="3">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Sleeve gastrectomy</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4</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rowSpan="3">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03"/>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RYGB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26</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04"/>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OAGB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1</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05"/>
                  </a:ext>
                </a:extLst>
              </a:tr>
              <a:tr h="318240">
                <a:tc vMerge="1">
                  <a:txBody>
                    <a:bodyPr/>
                    <a:lstStyle/>
                    <a:p>
                      <a:endParaRPr lang="it-IT"/>
                    </a:p>
                  </a:txBody>
                  <a:tcPr marL="90000" marR="90000">
                    <a:solidFill>
                      <a:srgbClr val="729FCF"/>
                    </a:solidFill>
                  </a:tcPr>
                </a:tc>
                <a:tc gridSpan="3">
                  <a:txBody>
                    <a:bodyPr/>
                    <a:lstStyle/>
                    <a:p>
                      <a:pPr>
                        <a:lnSpc>
                          <a:spcPct val="100000"/>
                        </a:lnSpc>
                        <a:tabLst>
                          <a:tab pos="0" algn="l"/>
                        </a:tabLst>
                      </a:pPr>
                      <a:r>
                        <a:rPr lang="it-IT" sz="1100" b="0" strike="noStrike" spc="-1">
                          <a:solidFill>
                            <a:srgbClr val="000000"/>
                          </a:solidFill>
                          <a:latin typeface="Arial"/>
                          <a:ea typeface="Arial"/>
                        </a:rPr>
                        <a:t>Chirurgia revisionale</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22</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06"/>
                  </a:ext>
                </a:extLst>
              </a:tr>
              <a:tr h="318240">
                <a:tc vMerge="1">
                  <a:txBody>
                    <a:bodyPr/>
                    <a:lstStyle/>
                    <a:p>
                      <a:endParaRPr lang="it-IT"/>
                    </a:p>
                  </a:txBody>
                  <a:tcPr marL="90000" marR="90000">
                    <a:solidFill>
                      <a:srgbClr val="729FCF"/>
                    </a:solidFill>
                  </a:tcPr>
                </a:tc>
                <a:tc rowSpan="6">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AGB in RYGB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8</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rowSpan="6">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07"/>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AGB in OAGB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1</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08"/>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Sleeve in RYGB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7</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09"/>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Sleeve in OAGB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4</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10"/>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GPV in rygb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1</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11"/>
                  </a:ext>
                </a:extLst>
              </a:tr>
              <a:tr h="31824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OAGB in RYGB</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1</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12"/>
                  </a:ext>
                </a:extLst>
              </a:tr>
              <a:tr h="318240">
                <a:tc>
                  <a:txBody>
                    <a:bodyPr/>
                    <a:lstStyle/>
                    <a:p>
                      <a:pPr>
                        <a:lnSpc>
                          <a:spcPct val="100000"/>
                        </a:lnSpc>
                        <a:tabLst>
                          <a:tab pos="0" algn="l"/>
                        </a:tabLst>
                      </a:pPr>
                      <a:r>
                        <a:rPr lang="it-IT" sz="1100" b="0" strike="noStrike" spc="-1">
                          <a:solidFill>
                            <a:srgbClr val="000000"/>
                          </a:solidFill>
                          <a:latin typeface="Arial"/>
                          <a:ea typeface="Arial"/>
                        </a:rPr>
                        <a:t>Da Vinci Xi</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gridSpan="3">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7</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13"/>
                  </a:ext>
                </a:extLst>
              </a:tr>
              <a:tr h="431640">
                <a:tc rowSpan="2">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rowSpan="2">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Sleeve+ IAB</a:t>
                      </a:r>
                      <a:endParaRPr lang="it-IT" sz="1100" b="0" strike="noStrike" spc="-1">
                        <a:latin typeface="Arial"/>
                      </a:endParaRPr>
                    </a:p>
                    <a:p>
                      <a:pPr>
                        <a:lnSpc>
                          <a:spcPct val="100000"/>
                        </a:lnSpc>
                        <a:tabLst>
                          <a:tab pos="0" algn="l"/>
                        </a:tabLst>
                      </a:pP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a:solidFill>
                            <a:srgbClr val="000000"/>
                          </a:solidFill>
                          <a:latin typeface="Arial"/>
                          <a:ea typeface="Arial"/>
                        </a:rPr>
                        <a:t>6</a:t>
                      </a: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rowSpan="2">
                  <a:txBody>
                    <a:bodyPr/>
                    <a:lstStyle/>
                    <a:p>
                      <a:endParaRPr lang="it-IT"/>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0014"/>
                  </a:ext>
                </a:extLst>
              </a:tr>
              <a:tr h="426600">
                <a:tc vMerge="1">
                  <a:txBody>
                    <a:bodyPr/>
                    <a:lstStyle/>
                    <a:p>
                      <a:endParaRPr lang="it-IT"/>
                    </a:p>
                  </a:txBody>
                  <a:tcPr marL="90000" marR="90000">
                    <a:solidFill>
                      <a:srgbClr val="729FCF"/>
                    </a:solidFill>
                  </a:tcPr>
                </a:tc>
                <a:tc vMerge="1">
                  <a:txBody>
                    <a:bodyPr/>
                    <a:lstStyle/>
                    <a:p>
                      <a:endParaRPr lang="it-IT"/>
                    </a:p>
                  </a:txBody>
                  <a:tcPr marL="90000" marR="90000">
                    <a:solidFill>
                      <a:srgbClr val="729FCF"/>
                    </a:solidFill>
                  </a:tcPr>
                </a:tc>
                <a:tc>
                  <a:txBody>
                    <a:bodyPr/>
                    <a:lstStyle/>
                    <a:p>
                      <a:pPr>
                        <a:lnSpc>
                          <a:spcPct val="100000"/>
                        </a:lnSpc>
                        <a:tabLst>
                          <a:tab pos="0" algn="l"/>
                        </a:tabLst>
                      </a:pPr>
                      <a:r>
                        <a:rPr lang="it-IT" sz="1100" b="0" strike="noStrike" spc="-1">
                          <a:solidFill>
                            <a:srgbClr val="000000"/>
                          </a:solidFill>
                          <a:latin typeface="Arial"/>
                          <a:ea typeface="Arial"/>
                        </a:rPr>
                        <a:t>AGB in sleeve + IAB</a:t>
                      </a:r>
                      <a:endParaRPr lang="it-IT" sz="1100" b="0" strike="noStrike" spc="-1">
                        <a:latin typeface="Arial"/>
                      </a:endParaRPr>
                    </a:p>
                    <a:p>
                      <a:pPr>
                        <a:lnSpc>
                          <a:spcPct val="100000"/>
                        </a:lnSpc>
                        <a:tabLst>
                          <a:tab pos="0" algn="l"/>
                        </a:tabLst>
                      </a:pPr>
                      <a:endParaRPr lang="it-IT" sz="11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nSpc>
                          <a:spcPct val="100000"/>
                        </a:lnSpc>
                        <a:tabLst>
                          <a:tab pos="0" algn="l"/>
                        </a:tabLst>
                      </a:pPr>
                      <a:r>
                        <a:rPr lang="it-IT" sz="1100" b="0" strike="noStrike" spc="-1" dirty="0">
                          <a:solidFill>
                            <a:srgbClr val="000000"/>
                          </a:solidFill>
                          <a:latin typeface="Arial"/>
                          <a:ea typeface="Arial"/>
                        </a:rPr>
                        <a:t>1</a:t>
                      </a:r>
                      <a:endParaRPr lang="it-IT" sz="1100" b="0" strike="noStrike" spc="-1" dirty="0">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vMerge="1">
                  <a:txBody>
                    <a:bodyPr/>
                    <a:lstStyle/>
                    <a:p>
                      <a:endParaRPr lang="it-IT"/>
                    </a:p>
                  </a:txBody>
                  <a:tcPr marL="90000" marR="90000">
                    <a:solidFill>
                      <a:srgbClr val="729FCF"/>
                    </a:solidFill>
                  </a:tcPr>
                </a:tc>
                <a:extLst>
                  <a:ext uri="{0D108BD9-81ED-4DB2-BD59-A6C34878D82A}">
                    <a16:rowId xmlns:a16="http://schemas.microsoft.com/office/drawing/2014/main" val="10015"/>
                  </a:ext>
                </a:extLst>
              </a:tr>
            </a:tbl>
          </a:graphicData>
        </a:graphic>
      </p:graphicFrame>
      <p:pic>
        <p:nvPicPr>
          <p:cNvPr id="192" name="Google Shape;335;p57" descr="The Hugo™ RAS system components (arm cart, console, tower) | Download  Scientific Diagram"/>
          <p:cNvPicPr/>
          <p:nvPr/>
        </p:nvPicPr>
        <p:blipFill>
          <a:blip r:embed="rId2" cstate="print"/>
          <a:stretch/>
        </p:blipFill>
        <p:spPr>
          <a:xfrm>
            <a:off x="325440" y="1620720"/>
            <a:ext cx="3396960" cy="1910160"/>
          </a:xfrm>
          <a:prstGeom prst="rect">
            <a:avLst/>
          </a:prstGeom>
          <a:ln w="9525">
            <a:solidFill>
              <a:srgbClr val="000000"/>
            </a:solidFill>
            <a:round/>
          </a:ln>
        </p:spPr>
      </p:pic>
      <p:pic>
        <p:nvPicPr>
          <p:cNvPr id="193" name="Google Shape;336;p57" descr="https://lh7-rt.googleusercontent.com/slidesz/AGV_vUcWgEwucMRkhGhDSx4VCQJVFVeDcsGweK4MiKxCda9gY76fT982EVJ1ZgjPmKGfY_O0uohOvg-AFlu04vkYwqhkkQpQtzCiWOiMfa2ml9pP1YT3YttQrcoEpzlnwHp4_m6lf_b3XA=s2048?key=4rDcx_WAwUZ9n9f6z56eOyI6"/>
          <p:cNvPicPr/>
          <p:nvPr/>
        </p:nvPicPr>
        <p:blipFill>
          <a:blip r:embed="rId3" cstate="print"/>
          <a:stretch/>
        </p:blipFill>
        <p:spPr>
          <a:xfrm>
            <a:off x="1396800" y="4049640"/>
            <a:ext cx="1285560" cy="1257120"/>
          </a:xfrm>
          <a:prstGeom prst="rect">
            <a:avLst/>
          </a:prstGeom>
          <a:ln w="9525">
            <a:solidFill>
              <a:srgbClr val="000000"/>
            </a:solidFill>
            <a:rou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 name="Google Shape;168;p3"/>
          <p:cNvSpPr/>
          <p:nvPr/>
        </p:nvSpPr>
        <p:spPr>
          <a:xfrm>
            <a:off x="-36000" y="75672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94" name="Google Shape;169;p3"/>
          <p:cNvPicPr/>
          <p:nvPr/>
        </p:nvPicPr>
        <p:blipFill>
          <a:blip r:embed="rId2" cstate="print"/>
          <a:stretch/>
        </p:blipFill>
        <p:spPr>
          <a:xfrm>
            <a:off x="360000" y="936000"/>
            <a:ext cx="1866960" cy="2483640"/>
          </a:xfrm>
          <a:prstGeom prst="rect">
            <a:avLst/>
          </a:prstGeom>
          <a:ln w="0">
            <a:noFill/>
          </a:ln>
        </p:spPr>
      </p:pic>
      <p:pic>
        <p:nvPicPr>
          <p:cNvPr id="95" name="Google Shape;170;p3"/>
          <p:cNvPicPr/>
          <p:nvPr/>
        </p:nvPicPr>
        <p:blipFill>
          <a:blip r:embed="rId3" cstate="print"/>
          <a:stretch/>
        </p:blipFill>
        <p:spPr>
          <a:xfrm>
            <a:off x="1683720" y="2391120"/>
            <a:ext cx="2213640" cy="2864520"/>
          </a:xfrm>
          <a:prstGeom prst="rect">
            <a:avLst/>
          </a:prstGeom>
          <a:ln w="0">
            <a:noFill/>
          </a:ln>
        </p:spPr>
      </p:pic>
      <p:sp>
        <p:nvSpPr>
          <p:cNvPr id="96" name="Google Shape;171;p3"/>
          <p:cNvSpPr/>
          <p:nvPr/>
        </p:nvSpPr>
        <p:spPr>
          <a:xfrm>
            <a:off x="4500000" y="432000"/>
            <a:ext cx="5399640" cy="47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Precision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Improve dexterity</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3-dimensional high-definition visualization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tremor filtration,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direct camera control by the surgeon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wristed instruments</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ergonomic advantages for patient and surgeon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Recent multiquadrant access</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robotic stapling</a:t>
            </a:r>
            <a:endParaRPr lang="it-IT" sz="2200" b="0" strike="noStrike" spc="-1">
              <a:latin typeface="Arial"/>
            </a:endParaRPr>
          </a:p>
        </p:txBody>
      </p:sp>
      <p:pic>
        <p:nvPicPr>
          <p:cNvPr id="97" name="Google Shape;172;p3"/>
          <p:cNvPicPr/>
          <p:nvPr/>
        </p:nvPicPr>
        <p:blipFill>
          <a:blip r:embed="rId4" cstate="print"/>
          <a:stretch/>
        </p:blipFill>
        <p:spPr>
          <a:xfrm>
            <a:off x="8034120" y="3884760"/>
            <a:ext cx="1685520" cy="169488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 name="Google Shape;341;p 1"/>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95" name="Immagine 194"/>
          <p:cNvPicPr/>
          <p:nvPr/>
        </p:nvPicPr>
        <p:blipFill>
          <a:blip r:embed="rId2" cstate="print"/>
          <a:stretch/>
        </p:blipFill>
        <p:spPr>
          <a:xfrm>
            <a:off x="679680" y="720000"/>
            <a:ext cx="8320320" cy="4680000"/>
          </a:xfrm>
          <a:prstGeom prst="rect">
            <a:avLst/>
          </a:prstGeom>
          <a:ln w="0">
            <a:solidFill>
              <a:srgbClr val="3465A4"/>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 name="Google Shape;341;p 2"/>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97" name="Immagine 8" descr="Immagine che contiene medico, Attrezzature mediche, assistenza sanitaria, paziente&#10;&#10;Descrizione generata automaticamente"/>
          <p:cNvPicPr/>
          <p:nvPr/>
        </p:nvPicPr>
        <p:blipFill>
          <a:blip r:embed="rId2" cstate="print"/>
          <a:stretch/>
        </p:blipFill>
        <p:spPr>
          <a:xfrm>
            <a:off x="1336680" y="824760"/>
            <a:ext cx="4219200" cy="4220280"/>
          </a:xfrm>
          <a:prstGeom prst="rect">
            <a:avLst/>
          </a:prstGeom>
          <a:ln w="0">
            <a:solidFill>
              <a:srgbClr val="3465A4"/>
            </a:solidFill>
          </a:ln>
        </p:spPr>
      </p:pic>
      <p:pic>
        <p:nvPicPr>
          <p:cNvPr id="198" name="Immagine 10" descr="Immagine che contiene Attrezzature mediche, medico, interno, assistenza sanitaria&#10;&#10;Descrizione generata automaticamente"/>
          <p:cNvPicPr/>
          <p:nvPr/>
        </p:nvPicPr>
        <p:blipFill>
          <a:blip r:embed="rId3" cstate="print"/>
          <a:stretch/>
        </p:blipFill>
        <p:spPr>
          <a:xfrm rot="5400000">
            <a:off x="4772160" y="1244520"/>
            <a:ext cx="4220280" cy="3380400"/>
          </a:xfrm>
          <a:prstGeom prst="rect">
            <a:avLst/>
          </a:prstGeom>
          <a:ln w="0">
            <a:solidFill>
              <a:srgbClr val="3465A4"/>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 name="Google Shape;332;p 1"/>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0" name="Google Shape;333;p 1"/>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sp>
        <p:nvSpPr>
          <p:cNvPr id="201" name="CasellaDiTesto 200"/>
          <p:cNvSpPr txBox="1"/>
          <p:nvPr/>
        </p:nvSpPr>
        <p:spPr>
          <a:xfrm>
            <a:off x="1620000" y="2340000"/>
            <a:ext cx="5760000" cy="346320"/>
          </a:xfrm>
          <a:prstGeom prst="rect">
            <a:avLst/>
          </a:prstGeom>
          <a:solidFill>
            <a:srgbClr val="FFFFFF"/>
          </a:solidFill>
          <a:ln w="0">
            <a:solidFill>
              <a:srgbClr val="000000"/>
            </a:solidFill>
          </a:ln>
        </p:spPr>
        <p:txBody>
          <a:bodyPr lIns="90000" tIns="45000" rIns="90000" bIns="45000" anchor="t">
            <a:noAutofit/>
          </a:bodyPr>
          <a:lstStyle/>
          <a:p>
            <a:pPr algn="ctr"/>
            <a:r>
              <a:rPr lang="it-IT" sz="1800" b="0" strike="noStrike" spc="-1" dirty="0">
                <a:latin typeface="Arial"/>
              </a:rPr>
              <a:t>Docking time medio 6,6 </a:t>
            </a:r>
            <a:r>
              <a:rPr lang="it-IT" sz="1800" b="0" strike="noStrike" spc="-1" dirty="0" err="1">
                <a:latin typeface="Arial"/>
              </a:rPr>
              <a:t>min</a:t>
            </a:r>
            <a:r>
              <a:rPr lang="it-IT" sz="1800" b="0" strike="noStrike" spc="-1" dirty="0">
                <a:latin typeface="Arial"/>
              </a:rPr>
              <a:t> (</a:t>
            </a:r>
            <a:r>
              <a:rPr lang="it-IT" sz="1800" b="0" strike="noStrike" spc="-1" dirty="0" err="1">
                <a:latin typeface="Arial"/>
              </a:rPr>
              <a:t>range</a:t>
            </a:r>
            <a:r>
              <a:rPr lang="it-IT" sz="1800" b="0" strike="noStrike" spc="-1" dirty="0">
                <a:latin typeface="Arial"/>
              </a:rPr>
              <a:t> 9-5 </a:t>
            </a:r>
            <a:r>
              <a:rPr lang="it-IT" sz="1800" b="0" strike="noStrike" spc="-1" dirty="0" err="1">
                <a:latin typeface="Arial"/>
              </a:rPr>
              <a:t>min</a:t>
            </a:r>
            <a:r>
              <a:rPr lang="it-IT" sz="1800" b="0" strike="noStrike" spc="-1" dirty="0">
                <a:latin typeface="Arial"/>
              </a:rPr>
              <a:t>)</a:t>
            </a:r>
          </a:p>
        </p:txBody>
      </p:sp>
      <p:graphicFrame>
        <p:nvGraphicFramePr>
          <p:cNvPr id="2" name="Tabella 2">
            <a:extLst>
              <a:ext uri="{FF2B5EF4-FFF2-40B4-BE49-F238E27FC236}">
                <a16:creationId xmlns:a16="http://schemas.microsoft.com/office/drawing/2014/main" id="{40CC5B14-178F-0B4F-B12F-EDB4579B492D}"/>
              </a:ext>
            </a:extLst>
          </p:cNvPr>
          <p:cNvGraphicFramePr>
            <a:graphicFrameLocks noGrp="1"/>
          </p:cNvGraphicFramePr>
          <p:nvPr>
            <p:extLst>
              <p:ext uri="{D42A27DB-BD31-4B8C-83A1-F6EECF244321}">
                <p14:modId xmlns:p14="http://schemas.microsoft.com/office/powerpoint/2010/main" val="415677912"/>
              </p:ext>
            </p:extLst>
          </p:nvPr>
        </p:nvGraphicFramePr>
        <p:xfrm>
          <a:off x="1267333" y="1648910"/>
          <a:ext cx="7545957" cy="3302000"/>
        </p:xfrm>
        <a:graphic>
          <a:graphicData uri="http://schemas.openxmlformats.org/drawingml/2006/table">
            <a:tbl>
              <a:tblPr firstRow="1" bandRow="1">
                <a:tableStyleId>{5C22544A-7EE6-4342-B048-85BDC9FD1C3A}</a:tableStyleId>
              </a:tblPr>
              <a:tblGrid>
                <a:gridCol w="2515319">
                  <a:extLst>
                    <a:ext uri="{9D8B030D-6E8A-4147-A177-3AD203B41FA5}">
                      <a16:colId xmlns:a16="http://schemas.microsoft.com/office/drawing/2014/main" val="2538171528"/>
                    </a:ext>
                  </a:extLst>
                </a:gridCol>
                <a:gridCol w="2515319">
                  <a:extLst>
                    <a:ext uri="{9D8B030D-6E8A-4147-A177-3AD203B41FA5}">
                      <a16:colId xmlns:a16="http://schemas.microsoft.com/office/drawing/2014/main" val="527474642"/>
                    </a:ext>
                  </a:extLst>
                </a:gridCol>
                <a:gridCol w="2515319">
                  <a:extLst>
                    <a:ext uri="{9D8B030D-6E8A-4147-A177-3AD203B41FA5}">
                      <a16:colId xmlns:a16="http://schemas.microsoft.com/office/drawing/2014/main" val="3355581961"/>
                    </a:ext>
                  </a:extLst>
                </a:gridCol>
              </a:tblGrid>
              <a:tr h="370840">
                <a:tc gridSpan="2">
                  <a:txBody>
                    <a:bodyPr/>
                    <a:lstStyle/>
                    <a:p>
                      <a:r>
                        <a:rPr lang="it-IT" b="0" dirty="0" err="1">
                          <a:solidFill>
                            <a:sysClr val="windowText" lastClr="000000"/>
                          </a:solidFill>
                        </a:rPr>
                        <a:t>Preparation</a:t>
                      </a:r>
                      <a:r>
                        <a:rPr lang="it-IT" b="0" dirty="0">
                          <a:solidFill>
                            <a:sysClr val="windowText" lastClr="000000"/>
                          </a:solidFill>
                        </a:rPr>
                        <a:t> time (</a:t>
                      </a:r>
                      <a:r>
                        <a:rPr lang="it-IT" b="0" dirty="0" err="1">
                          <a:solidFill>
                            <a:sysClr val="windowText" lastClr="000000"/>
                          </a:solidFill>
                        </a:rPr>
                        <a:t>mean</a:t>
                      </a:r>
                      <a:r>
                        <a:rPr lang="it-IT" b="0" dirty="0">
                          <a:solidFill>
                            <a:sysClr val="windowText" lastClr="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a:p>
                  </a:txBody>
                  <a:tcPr/>
                </a:tc>
                <a:tc>
                  <a:txBody>
                    <a:bodyPr/>
                    <a:lstStyle/>
                    <a:p>
                      <a:r>
                        <a:rPr lang="it-IT" b="0" dirty="0">
                          <a:solidFill>
                            <a:schemeClr val="tx1"/>
                          </a:solidFill>
                        </a:rPr>
                        <a:t>90,7 </a:t>
                      </a:r>
                      <a:r>
                        <a:rPr lang="it-IT" b="0" dirty="0" err="1">
                          <a:solidFill>
                            <a:schemeClr val="tx1"/>
                          </a:solidFill>
                        </a:rPr>
                        <a:t>min</a:t>
                      </a:r>
                      <a:r>
                        <a:rPr lang="it-IT" b="0" dirty="0">
                          <a:solidFill>
                            <a:schemeClr val="tx1"/>
                          </a:solidFill>
                        </a:rPr>
                        <a:t> (55-175 </a:t>
                      </a:r>
                      <a:r>
                        <a:rPr lang="it-IT" b="0" dirty="0" err="1">
                          <a:solidFill>
                            <a:schemeClr val="tx1"/>
                          </a:solidFill>
                        </a:rPr>
                        <a:t>min</a:t>
                      </a:r>
                      <a:r>
                        <a:rPr lang="it-IT"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3899847968"/>
                  </a:ext>
                </a:extLst>
              </a:tr>
              <a:tr h="370840">
                <a:tc gridSpan="2">
                  <a:txBody>
                    <a:bodyPr/>
                    <a:lstStyle/>
                    <a:p>
                      <a:r>
                        <a:rPr lang="it-IT" b="0" dirty="0">
                          <a:solidFill>
                            <a:sysClr val="windowText" lastClr="000000"/>
                          </a:solidFill>
                        </a:rPr>
                        <a:t>Docking time (</a:t>
                      </a:r>
                      <a:r>
                        <a:rPr lang="it-IT" b="0" dirty="0" err="1">
                          <a:solidFill>
                            <a:sysClr val="windowText" lastClr="000000"/>
                          </a:solidFill>
                        </a:rPr>
                        <a:t>mean</a:t>
                      </a:r>
                      <a:r>
                        <a:rPr lang="it-IT" b="0" dirty="0">
                          <a:solidFill>
                            <a:sysClr val="windowText" lastClr="00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b="0" dirty="0">
                          <a:solidFill>
                            <a:schemeClr val="tx1"/>
                          </a:solidFill>
                        </a:rPr>
                        <a:t>6,6 </a:t>
                      </a:r>
                      <a:r>
                        <a:rPr lang="it-IT" b="0" dirty="0" err="1">
                          <a:solidFill>
                            <a:schemeClr val="tx1"/>
                          </a:solidFill>
                        </a:rPr>
                        <a:t>min</a:t>
                      </a:r>
                      <a:r>
                        <a:rPr lang="it-IT" b="0" dirty="0">
                          <a:solidFill>
                            <a:schemeClr val="tx1"/>
                          </a:solidFill>
                        </a:rPr>
                        <a:t> (5-9 </a:t>
                      </a:r>
                      <a:r>
                        <a:rPr lang="it-IT" b="0" dirty="0" err="1">
                          <a:solidFill>
                            <a:schemeClr val="tx1"/>
                          </a:solidFill>
                        </a:rPr>
                        <a:t>min</a:t>
                      </a:r>
                      <a:r>
                        <a:rPr lang="it-IT"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3688307374"/>
                  </a:ext>
                </a:extLst>
              </a:tr>
              <a:tr h="370840">
                <a:tc gridSpan="2">
                  <a:txBody>
                    <a:bodyPr/>
                    <a:lstStyle/>
                    <a:p>
                      <a:r>
                        <a:rPr lang="it-IT" dirty="0"/>
                        <a:t>Operating time (</a:t>
                      </a:r>
                      <a:r>
                        <a:rPr lang="it-IT" dirty="0" err="1"/>
                        <a:t>mean</a:t>
                      </a:r>
                      <a:r>
                        <a:rPr lang="it-IT"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h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a:t>203,17 </a:t>
                      </a:r>
                      <a:r>
                        <a:rPr lang="it-IT" dirty="0" err="1"/>
                        <a:t>min</a:t>
                      </a:r>
                      <a:r>
                        <a:rPr lang="it-IT" dirty="0"/>
                        <a:t> (100-400 </a:t>
                      </a:r>
                      <a:r>
                        <a:rPr lang="it-IT" dirty="0" err="1"/>
                        <a:t>min</a:t>
                      </a:r>
                      <a:r>
                        <a:rPr lang="it-IT"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269560352"/>
                  </a:ext>
                </a:extLst>
              </a:tr>
              <a:tr h="370840">
                <a:tc rowSpan="3">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a:t>RYGB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a:t>191,3 </a:t>
                      </a:r>
                      <a:r>
                        <a:rPr lang="it-IT" dirty="0" err="1"/>
                        <a:t>min</a:t>
                      </a:r>
                      <a:r>
                        <a:rPr lang="it-IT" dirty="0"/>
                        <a:t>(135-290 </a:t>
                      </a:r>
                      <a:r>
                        <a:rPr lang="it-IT" dirty="0" err="1"/>
                        <a:t>min</a:t>
                      </a:r>
                      <a:r>
                        <a:rPr lang="it-IT"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4017138117"/>
                  </a:ext>
                </a:extLst>
              </a:tr>
              <a:tr h="370840">
                <a:tc v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a:t>Sleeve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a:t>197,4 </a:t>
                      </a:r>
                      <a:r>
                        <a:rPr lang="it-IT" dirty="0" err="1"/>
                        <a:t>min</a:t>
                      </a:r>
                      <a:r>
                        <a:rPr lang="it-IT" dirty="0"/>
                        <a:t> (100-400 </a:t>
                      </a:r>
                      <a:r>
                        <a:rPr lang="it-IT" dirty="0" err="1"/>
                        <a:t>min</a:t>
                      </a:r>
                      <a:r>
                        <a:rPr lang="it-IT"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534403321"/>
                  </a:ext>
                </a:extLst>
              </a:tr>
              <a:tr h="370840">
                <a:tc vMerge="1">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err="1"/>
                        <a:t>Revisional</a:t>
                      </a:r>
                      <a:r>
                        <a:rPr lang="it-IT" dirty="0"/>
                        <a:t> </a:t>
                      </a:r>
                      <a:r>
                        <a:rPr lang="it-IT" dirty="0" err="1"/>
                        <a:t>surgery</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r>
                        <a:rPr lang="it-IT" dirty="0"/>
                        <a:t>221,1 </a:t>
                      </a:r>
                      <a:r>
                        <a:rPr lang="it-IT" dirty="0" err="1"/>
                        <a:t>min</a:t>
                      </a:r>
                      <a:r>
                        <a:rPr lang="it-IT" dirty="0"/>
                        <a:t> (125-375 </a:t>
                      </a:r>
                      <a:r>
                        <a:rPr lang="it-IT" dirty="0" err="1"/>
                        <a:t>min</a:t>
                      </a:r>
                      <a:r>
                        <a:rPr lang="it-IT"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2832842649"/>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 name="Google Shape;332;p 1"/>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0" name="Google Shape;333;p 1"/>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graphicFrame>
        <p:nvGraphicFramePr>
          <p:cNvPr id="9" name="Grafico 8">
            <a:extLst>
              <a:ext uri="{FF2B5EF4-FFF2-40B4-BE49-F238E27FC236}">
                <a16:creationId xmlns:a16="http://schemas.microsoft.com/office/drawing/2014/main" id="{07F7C329-72E3-6C44-BF2D-1B9AFB632148}"/>
              </a:ext>
            </a:extLst>
          </p:cNvPr>
          <p:cNvGraphicFramePr>
            <a:graphicFrameLocks/>
          </p:cNvGraphicFramePr>
          <p:nvPr>
            <p:extLst>
              <p:ext uri="{D42A27DB-BD31-4B8C-83A1-F6EECF244321}">
                <p14:modId xmlns:p14="http://schemas.microsoft.com/office/powerpoint/2010/main" val="630470964"/>
              </p:ext>
            </p:extLst>
          </p:nvPr>
        </p:nvGraphicFramePr>
        <p:xfrm>
          <a:off x="539640" y="1317710"/>
          <a:ext cx="8881451" cy="42608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6783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 name="Google Shape;332;p 1"/>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0" name="Google Shape;333;p 1"/>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graphicFrame>
        <p:nvGraphicFramePr>
          <p:cNvPr id="8" name="Grafico 7">
            <a:extLst>
              <a:ext uri="{FF2B5EF4-FFF2-40B4-BE49-F238E27FC236}">
                <a16:creationId xmlns:a16="http://schemas.microsoft.com/office/drawing/2014/main" id="{E1537296-DD49-594A-B099-F1C5C16B812C}"/>
              </a:ext>
            </a:extLst>
          </p:cNvPr>
          <p:cNvGraphicFramePr>
            <a:graphicFrameLocks/>
          </p:cNvGraphicFramePr>
          <p:nvPr>
            <p:extLst>
              <p:ext uri="{D42A27DB-BD31-4B8C-83A1-F6EECF244321}">
                <p14:modId xmlns:p14="http://schemas.microsoft.com/office/powerpoint/2010/main" val="3331040373"/>
              </p:ext>
            </p:extLst>
          </p:nvPr>
        </p:nvGraphicFramePr>
        <p:xfrm>
          <a:off x="539640" y="1459440"/>
          <a:ext cx="8978433" cy="37942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0795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 name="Google Shape;332;p 1"/>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0" name="Google Shape;333;p 1"/>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graphicFrame>
        <p:nvGraphicFramePr>
          <p:cNvPr id="9" name="Grafico 8">
            <a:extLst>
              <a:ext uri="{FF2B5EF4-FFF2-40B4-BE49-F238E27FC236}">
                <a16:creationId xmlns:a16="http://schemas.microsoft.com/office/drawing/2014/main" id="{AF957C51-E830-1945-8F10-BE285277154C}"/>
              </a:ext>
            </a:extLst>
          </p:cNvPr>
          <p:cNvGraphicFramePr>
            <a:graphicFrameLocks/>
          </p:cNvGraphicFramePr>
          <p:nvPr>
            <p:extLst>
              <p:ext uri="{D42A27DB-BD31-4B8C-83A1-F6EECF244321}">
                <p14:modId xmlns:p14="http://schemas.microsoft.com/office/powerpoint/2010/main" val="1496918347"/>
              </p:ext>
            </p:extLst>
          </p:nvPr>
        </p:nvGraphicFramePr>
        <p:xfrm>
          <a:off x="539640" y="1459440"/>
          <a:ext cx="8673633" cy="36483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9610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Google Shape;341;p58"/>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3" name="Google Shape;342;p58"/>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sp>
        <p:nvSpPr>
          <p:cNvPr id="204" name="Google Shape;343;p58"/>
          <p:cNvSpPr/>
          <p:nvPr/>
        </p:nvSpPr>
        <p:spPr>
          <a:xfrm>
            <a:off x="682560" y="1835280"/>
            <a:ext cx="8643600" cy="286232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9525">
            <a:solidFill>
              <a:srgbClr val="000000"/>
            </a:solidFill>
            <a:round/>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2000" b="0" u="sng" strike="noStrike" spc="-1" dirty="0">
                <a:solidFill>
                  <a:srgbClr val="000000"/>
                </a:solidFill>
                <a:uFillTx/>
                <a:latin typeface="Arial"/>
                <a:ea typeface="Arial"/>
              </a:rPr>
              <a:t>Le complicanze</a:t>
            </a:r>
            <a:r>
              <a:rPr lang="it-IT" sz="2000" b="0" strike="noStrike" spc="-1" dirty="0">
                <a:solidFill>
                  <a:srgbClr val="000000"/>
                </a:solidFill>
                <a:latin typeface="Arial"/>
                <a:ea typeface="Arial"/>
              </a:rPr>
              <a:t>:</a:t>
            </a:r>
            <a:endParaRPr lang="it-IT" sz="2000" b="0" strike="noStrike" spc="-1" dirty="0">
              <a:latin typeface="Arial"/>
            </a:endParaRPr>
          </a:p>
          <a:p>
            <a:pPr>
              <a:lnSpc>
                <a:spcPct val="100000"/>
              </a:lnSpc>
              <a:tabLst>
                <a:tab pos="0" algn="l"/>
              </a:tabLst>
            </a:pPr>
            <a:endParaRPr lang="it-IT" sz="2000" b="0" strike="noStrike" spc="-1" dirty="0">
              <a:latin typeface="Arial"/>
            </a:endParaRPr>
          </a:p>
          <a:p>
            <a:pPr indent="-127080">
              <a:lnSpc>
                <a:spcPct val="100000"/>
              </a:lnSpc>
              <a:buClr>
                <a:srgbClr val="000000"/>
              </a:buClr>
              <a:buFont typeface="Arial"/>
              <a:buChar char="•"/>
              <a:tabLst>
                <a:tab pos="0" algn="l"/>
              </a:tabLst>
            </a:pPr>
            <a:r>
              <a:rPr lang="it-IT" sz="2000" b="0" strike="noStrike" spc="-1" dirty="0">
                <a:solidFill>
                  <a:srgbClr val="000000"/>
                </a:solidFill>
                <a:latin typeface="Arial"/>
                <a:ea typeface="Arial"/>
              </a:rPr>
              <a:t>  2 stenosi anastomosi piè d’ansa &lt; 10 °GPO -&gt; </a:t>
            </a:r>
            <a:r>
              <a:rPr lang="it-IT" sz="2000" b="0" strike="noStrike" spc="-1" dirty="0" err="1">
                <a:solidFill>
                  <a:srgbClr val="000000"/>
                </a:solidFill>
                <a:latin typeface="Arial"/>
                <a:ea typeface="Arial"/>
              </a:rPr>
              <a:t>reintervento</a:t>
            </a:r>
            <a:endParaRPr lang="it-IT" sz="2000" b="0" strike="noStrike" spc="-1" dirty="0">
              <a:latin typeface="Arial"/>
            </a:endParaRPr>
          </a:p>
          <a:p>
            <a:pPr indent="-127080">
              <a:lnSpc>
                <a:spcPct val="100000"/>
              </a:lnSpc>
              <a:buClr>
                <a:srgbClr val="000000"/>
              </a:buClr>
              <a:buFont typeface="Arial"/>
              <a:buChar char="•"/>
              <a:tabLst>
                <a:tab pos="0" algn="l"/>
              </a:tabLst>
            </a:pPr>
            <a:r>
              <a:rPr lang="it-IT" sz="2000" b="0" strike="noStrike" spc="-1" dirty="0">
                <a:solidFill>
                  <a:srgbClr val="000000"/>
                </a:solidFill>
                <a:latin typeface="Arial"/>
                <a:ea typeface="Arial"/>
              </a:rPr>
              <a:t> 1 perforazione intraoperatoria di ansa digiunale nella </a:t>
            </a:r>
            <a:r>
              <a:rPr lang="it-IT" sz="2000" b="0" strike="noStrike" spc="-1" dirty="0" err="1">
                <a:solidFill>
                  <a:srgbClr val="000000"/>
                </a:solidFill>
                <a:latin typeface="Arial"/>
                <a:ea typeface="Arial"/>
              </a:rPr>
              <a:t>transposizione</a:t>
            </a:r>
            <a:r>
              <a:rPr lang="it-IT" sz="2000" b="0" strike="noStrike" spc="-1" dirty="0">
                <a:solidFill>
                  <a:srgbClr val="000000"/>
                </a:solidFill>
                <a:latin typeface="Arial"/>
                <a:ea typeface="Arial"/>
              </a:rPr>
              <a:t> </a:t>
            </a:r>
            <a:r>
              <a:rPr lang="it-IT" sz="2000" b="0" strike="noStrike" spc="-1" dirty="0" err="1">
                <a:solidFill>
                  <a:srgbClr val="000000"/>
                </a:solidFill>
                <a:latin typeface="Arial"/>
                <a:ea typeface="Arial"/>
              </a:rPr>
              <a:t>antecolica</a:t>
            </a:r>
            <a:r>
              <a:rPr lang="it-IT" sz="2000" b="0" strike="noStrike" spc="-1" dirty="0">
                <a:solidFill>
                  <a:srgbClr val="000000"/>
                </a:solidFill>
                <a:latin typeface="Arial"/>
                <a:ea typeface="Arial"/>
              </a:rPr>
              <a:t>: raffia immediata </a:t>
            </a:r>
            <a:endParaRPr lang="it-IT" sz="2000" b="0" strike="noStrike" spc="-1" dirty="0">
              <a:latin typeface="Arial"/>
            </a:endParaRPr>
          </a:p>
          <a:p>
            <a:pPr indent="-127080">
              <a:lnSpc>
                <a:spcPct val="100000"/>
              </a:lnSpc>
              <a:buClr>
                <a:srgbClr val="000000"/>
              </a:buClr>
              <a:buFont typeface="Arial"/>
              <a:buChar char="•"/>
              <a:tabLst>
                <a:tab pos="0" algn="l"/>
              </a:tabLst>
            </a:pPr>
            <a:r>
              <a:rPr lang="it-IT" sz="2000" b="0" strike="noStrike" spc="-1" dirty="0">
                <a:solidFill>
                  <a:srgbClr val="000000"/>
                </a:solidFill>
                <a:latin typeface="Arial"/>
                <a:ea typeface="Arial"/>
              </a:rPr>
              <a:t> 1 ematoma intraepatico</a:t>
            </a:r>
            <a:endParaRPr lang="it-IT" sz="2000" b="0" strike="noStrike" spc="-1" dirty="0">
              <a:latin typeface="Arial"/>
            </a:endParaRPr>
          </a:p>
          <a:p>
            <a:pPr indent="-127080">
              <a:lnSpc>
                <a:spcPct val="100000"/>
              </a:lnSpc>
              <a:buClr>
                <a:srgbClr val="000000"/>
              </a:buClr>
              <a:buFont typeface="Arial"/>
              <a:buChar char="•"/>
              <a:tabLst>
                <a:tab pos="0" algn="l"/>
              </a:tabLst>
            </a:pPr>
            <a:r>
              <a:rPr lang="it-IT" sz="2000" b="0" strike="noStrike" spc="-1" dirty="0">
                <a:solidFill>
                  <a:srgbClr val="000000"/>
                </a:solidFill>
                <a:latin typeface="Arial"/>
                <a:ea typeface="Arial"/>
              </a:rPr>
              <a:t> 1 polmonite</a:t>
            </a:r>
          </a:p>
          <a:p>
            <a:pPr indent="-127080">
              <a:lnSpc>
                <a:spcPct val="100000"/>
              </a:lnSpc>
              <a:buClr>
                <a:srgbClr val="000000"/>
              </a:buClr>
              <a:buFont typeface="Arial"/>
              <a:buChar char="•"/>
              <a:tabLst>
                <a:tab pos="0" algn="l"/>
              </a:tabLst>
            </a:pPr>
            <a:r>
              <a:rPr lang="it-IT" sz="2000" b="0" strike="noStrike" spc="-1" dirty="0">
                <a:solidFill>
                  <a:srgbClr val="000000"/>
                </a:solidFill>
                <a:latin typeface="Arial"/>
                <a:ea typeface="Arial"/>
              </a:rPr>
              <a:t>1 ulcera anastomosi G-D con sanguinamento a 12 mesi (pz in </a:t>
            </a:r>
            <a:r>
              <a:rPr lang="it-IT" sz="2000" b="0" strike="noStrike" spc="-1" dirty="0" err="1">
                <a:solidFill>
                  <a:srgbClr val="000000"/>
                </a:solidFill>
                <a:latin typeface="Arial"/>
                <a:ea typeface="Arial"/>
              </a:rPr>
              <a:t>cardioasa</a:t>
            </a:r>
            <a:r>
              <a:rPr lang="it-IT" sz="2000" b="0" strike="noStrike" spc="-1" dirty="0">
                <a:solidFill>
                  <a:srgbClr val="000000"/>
                </a:solidFill>
                <a:latin typeface="Arial"/>
                <a:ea typeface="Arial"/>
              </a:rPr>
              <a:t>)</a:t>
            </a:r>
            <a:endParaRPr lang="it-IT" sz="2000" b="0" strike="noStrike" spc="-1" dirty="0">
              <a:latin typeface="Arial"/>
            </a:endParaRPr>
          </a:p>
          <a:p>
            <a:pPr>
              <a:lnSpc>
                <a:spcPct val="100000"/>
              </a:lnSpc>
              <a:tabLst>
                <a:tab pos="0" algn="l"/>
              </a:tabLst>
            </a:pPr>
            <a:endParaRPr lang="it-IT" sz="2000" b="0" strike="noStrike" spc="-1" dirty="0">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Google Shape;341;p58"/>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3" name="Google Shape;342;p58"/>
          <p:cNvSpPr/>
          <p:nvPr/>
        </p:nvSpPr>
        <p:spPr>
          <a:xfrm>
            <a:off x="539640" y="906480"/>
            <a:ext cx="2999880" cy="36612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tabLst>
                <a:tab pos="0" algn="l"/>
              </a:tabLst>
            </a:pPr>
            <a:r>
              <a:rPr lang="it-IT" sz="1800" b="1" u="sng" strike="noStrike" spc="-1">
                <a:solidFill>
                  <a:srgbClr val="000000"/>
                </a:solidFill>
                <a:uFillTx/>
                <a:latin typeface="Arial"/>
                <a:ea typeface="Arial"/>
              </a:rPr>
              <a:t>La nostra esperienza:</a:t>
            </a:r>
            <a:endParaRPr lang="it-IT" sz="1800" b="0" strike="noStrike" spc="-1">
              <a:latin typeface="Arial"/>
            </a:endParaRPr>
          </a:p>
        </p:txBody>
      </p:sp>
      <p:graphicFrame>
        <p:nvGraphicFramePr>
          <p:cNvPr id="2" name="Tabella 2">
            <a:extLst>
              <a:ext uri="{FF2B5EF4-FFF2-40B4-BE49-F238E27FC236}">
                <a16:creationId xmlns:a16="http://schemas.microsoft.com/office/drawing/2014/main" id="{41D373C7-737D-BB40-8373-E1C396E8057F}"/>
              </a:ext>
            </a:extLst>
          </p:cNvPr>
          <p:cNvGraphicFramePr>
            <a:graphicFrameLocks noGrp="1"/>
          </p:cNvGraphicFramePr>
          <p:nvPr>
            <p:extLst>
              <p:ext uri="{D42A27DB-BD31-4B8C-83A1-F6EECF244321}">
                <p14:modId xmlns:p14="http://schemas.microsoft.com/office/powerpoint/2010/main" val="1726738989"/>
              </p:ext>
            </p:extLst>
          </p:nvPr>
        </p:nvGraphicFramePr>
        <p:xfrm>
          <a:off x="1191006" y="1639549"/>
          <a:ext cx="7698612" cy="3522081"/>
        </p:xfrm>
        <a:graphic>
          <a:graphicData uri="http://schemas.openxmlformats.org/drawingml/2006/table">
            <a:tbl>
              <a:tblPr firstRow="1" bandRow="1">
                <a:tableStyleId>{5C22544A-7EE6-4342-B048-85BDC9FD1C3A}</a:tableStyleId>
              </a:tblPr>
              <a:tblGrid>
                <a:gridCol w="3849306">
                  <a:extLst>
                    <a:ext uri="{9D8B030D-6E8A-4147-A177-3AD203B41FA5}">
                      <a16:colId xmlns:a16="http://schemas.microsoft.com/office/drawing/2014/main" val="1946471270"/>
                    </a:ext>
                  </a:extLst>
                </a:gridCol>
                <a:gridCol w="3849306">
                  <a:extLst>
                    <a:ext uri="{9D8B030D-6E8A-4147-A177-3AD203B41FA5}">
                      <a16:colId xmlns:a16="http://schemas.microsoft.com/office/drawing/2014/main" val="203532618"/>
                    </a:ext>
                  </a:extLst>
                </a:gridCol>
              </a:tblGrid>
              <a:tr h="2112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0" u="sng" spc="-1" dirty="0" err="1">
                          <a:solidFill>
                            <a:srgbClr val="000000"/>
                          </a:solidFill>
                          <a:latin typeface="+mn-lt"/>
                          <a:ea typeface="Arial"/>
                        </a:rPr>
                        <a:t>Outcome</a:t>
                      </a:r>
                      <a:r>
                        <a:rPr lang="it-IT" sz="1800" b="0" u="sng" spc="-1" dirty="0">
                          <a:solidFill>
                            <a:srgbClr val="000000"/>
                          </a:solidFill>
                          <a:latin typeface="+mn-lt"/>
                          <a:ea typeface="Arial"/>
                        </a:rPr>
                        <a:t> precoci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b="0" spc="-1" dirty="0">
                          <a:solidFill>
                            <a:srgbClr val="000000"/>
                          </a:solidFill>
                          <a:latin typeface="+mn-lt"/>
                          <a:ea typeface="Arial"/>
                        </a:rPr>
                        <a:t>degenza post-op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b="0" spc="-1" dirty="0">
                          <a:solidFill>
                            <a:srgbClr val="000000"/>
                          </a:solidFill>
                          <a:latin typeface="+mn-lt"/>
                          <a:ea typeface="Arial"/>
                        </a:rPr>
                        <a:t>Analgesia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b="0" spc="-1" dirty="0">
                          <a:solidFill>
                            <a:srgbClr val="000000"/>
                          </a:solidFill>
                          <a:latin typeface="+mn-lt"/>
                          <a:ea typeface="Arial"/>
                        </a:rPr>
                        <a:t>ematoma di parete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b="0" spc="-1" dirty="0">
                          <a:solidFill>
                            <a:srgbClr val="000000"/>
                          </a:solidFill>
                          <a:latin typeface="+mn-lt"/>
                          <a:ea typeface="Arial"/>
                        </a:rPr>
                        <a:t> </a:t>
                      </a:r>
                      <a:r>
                        <a:rPr lang="it-IT" sz="1800" b="0" spc="-1" dirty="0" err="1">
                          <a:solidFill>
                            <a:srgbClr val="000000"/>
                          </a:solidFill>
                          <a:latin typeface="+mn-lt"/>
                          <a:ea typeface="Arial"/>
                        </a:rPr>
                        <a:t>rx</a:t>
                      </a:r>
                      <a:r>
                        <a:rPr lang="it-IT" sz="1800" b="0" spc="-1" dirty="0">
                          <a:solidFill>
                            <a:srgbClr val="000000"/>
                          </a:solidFill>
                          <a:latin typeface="+mn-lt"/>
                          <a:ea typeface="Arial"/>
                        </a:rPr>
                        <a:t> tubo-digerente 1°GPO</a:t>
                      </a:r>
                      <a:endParaRPr lang="it-IT" sz="1800" b="0" strike="noStrike" spc="-1" dirty="0">
                        <a:solidFill>
                          <a:srgbClr val="000000"/>
                        </a:solidFill>
                        <a:latin typeface="+mn-lt"/>
                        <a:ea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u="sng" spc="-1" dirty="0">
                        <a:solidFill>
                          <a:srgbClr val="000000"/>
                        </a:solidFill>
                        <a:latin typeface="+mn-lt"/>
                        <a:ea typeface="Arial"/>
                      </a:endParaRPr>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algn="ctr"/>
                      <a:r>
                        <a:rPr lang="it-IT" sz="1800" b="0" strike="noStrike" spc="-1" dirty="0">
                          <a:solidFill>
                            <a:srgbClr val="000000"/>
                          </a:solidFill>
                          <a:latin typeface="+mn-lt"/>
                          <a:ea typeface="Arial"/>
                        </a:rPr>
                        <a:t>comparabili alla laparoscopia</a:t>
                      </a: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2987998789"/>
                  </a:ext>
                </a:extLst>
              </a:tr>
              <a:tr h="1409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u="sng" spc="-1" dirty="0" err="1">
                          <a:latin typeface="+mn-lt"/>
                        </a:rPr>
                        <a:t>Outcome</a:t>
                      </a:r>
                      <a:r>
                        <a:rPr lang="it-IT" sz="1800" u="sng" spc="-1" dirty="0">
                          <a:latin typeface="+mn-lt"/>
                        </a:rPr>
                        <a:t> tardivi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spc="-1" dirty="0">
                          <a:latin typeface="+mn-lt"/>
                        </a:rPr>
                        <a:t>laparocele su </a:t>
                      </a:r>
                      <a:r>
                        <a:rPr lang="it-IT" sz="1800" spc="-1" dirty="0" err="1">
                          <a:latin typeface="+mn-lt"/>
                        </a:rPr>
                        <a:t>trocar</a:t>
                      </a:r>
                      <a:endParaRPr lang="it-IT" sz="1800" spc="-1" dirty="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800" spc="-1" dirty="0">
                          <a:latin typeface="+mn-lt"/>
                        </a:rPr>
                        <a:t>calo ponderale</a:t>
                      </a:r>
                      <a:endParaRPr lang="it-IT" sz="1800" u="sng" spc="-1" dirty="0">
                        <a:latin typeface="+mn-lt"/>
                      </a:endParaRPr>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spc="-1" dirty="0">
                          <a:latin typeface="+mn-lt"/>
                        </a:rPr>
                        <a:t>comparabili alla laparoscopia</a:t>
                      </a:r>
                      <a:endParaRPr lang="it-IT" sz="1800" b="0" strike="noStrike" spc="-1" dirty="0">
                        <a:latin typeface="+mn-lt"/>
                      </a:endParaRPr>
                    </a:p>
                    <a:p>
                      <a:pPr algn="ctr"/>
                      <a:endParaRPr lang="it-IT"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tcPr>
                </a:tc>
                <a:extLst>
                  <a:ext uri="{0D108BD9-81ED-4DB2-BD59-A6C34878D82A}">
                    <a16:rowId xmlns:a16="http://schemas.microsoft.com/office/drawing/2014/main" val="1796271233"/>
                  </a:ext>
                </a:extLst>
              </a:tr>
            </a:tbl>
          </a:graphicData>
        </a:graphic>
      </p:graphicFrame>
    </p:spTree>
    <p:extLst>
      <p:ext uri="{BB962C8B-B14F-4D97-AF65-F5344CB8AC3E}">
        <p14:creationId xmlns:p14="http://schemas.microsoft.com/office/powerpoint/2010/main" val="2397159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Google Shape;341;p58"/>
          <p:cNvSpPr/>
          <p:nvPr/>
        </p:nvSpPr>
        <p:spPr>
          <a:xfrm>
            <a:off x="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026" name="Picture 2"/>
          <p:cNvPicPr>
            <a:picLocks noChangeAspect="1" noChangeArrowheads="1"/>
          </p:cNvPicPr>
          <p:nvPr/>
        </p:nvPicPr>
        <p:blipFill>
          <a:blip r:embed="rId2" cstate="print"/>
          <a:srcRect/>
          <a:stretch>
            <a:fillRect/>
          </a:stretch>
        </p:blipFill>
        <p:spPr bwMode="auto">
          <a:xfrm>
            <a:off x="1824038" y="1444625"/>
            <a:ext cx="6430962" cy="27813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916334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Google Shape;341;p58"/>
          <p:cNvSpPr/>
          <p:nvPr/>
        </p:nvSpPr>
        <p:spPr>
          <a:xfrm>
            <a:off x="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2" name="Il mio filmato - Piccola (1).mov" descr="Il mio filmato - Piccola (1).mov">
            <a:hlinkClick r:id="" action="ppaction://media"/>
            <a:extLst>
              <a:ext uri="{FF2B5EF4-FFF2-40B4-BE49-F238E27FC236}">
                <a16:creationId xmlns:a16="http://schemas.microsoft.com/office/drawing/2014/main" id="{D4592134-C838-A248-A4CC-8393D28D99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629" y="996462"/>
            <a:ext cx="7235366" cy="4057215"/>
          </a:xfrm>
          <a:prstGeom prst="rect">
            <a:avLst/>
          </a:prstGeom>
        </p:spPr>
      </p:pic>
    </p:spTree>
    <p:extLst>
      <p:ext uri="{BB962C8B-B14F-4D97-AF65-F5344CB8AC3E}">
        <p14:creationId xmlns:p14="http://schemas.microsoft.com/office/powerpoint/2010/main" val="424436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 name="Google Shape;177;p4"/>
          <p:cNvSpPr/>
          <p:nvPr/>
        </p:nvSpPr>
        <p:spPr>
          <a:xfrm>
            <a:off x="-36000" y="75672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99" name="Google Shape;178;p4"/>
          <p:cNvPicPr/>
          <p:nvPr/>
        </p:nvPicPr>
        <p:blipFill>
          <a:blip r:embed="rId2" cstate="print"/>
          <a:stretch/>
        </p:blipFill>
        <p:spPr>
          <a:xfrm>
            <a:off x="360000" y="936000"/>
            <a:ext cx="1866960" cy="2483640"/>
          </a:xfrm>
          <a:prstGeom prst="rect">
            <a:avLst/>
          </a:prstGeom>
          <a:ln w="0">
            <a:noFill/>
          </a:ln>
        </p:spPr>
      </p:pic>
      <p:pic>
        <p:nvPicPr>
          <p:cNvPr id="100" name="Google Shape;179;p4"/>
          <p:cNvPicPr/>
          <p:nvPr/>
        </p:nvPicPr>
        <p:blipFill>
          <a:blip r:embed="rId3" cstate="print"/>
          <a:stretch/>
        </p:blipFill>
        <p:spPr>
          <a:xfrm>
            <a:off x="1683720" y="2391120"/>
            <a:ext cx="2213640" cy="2864520"/>
          </a:xfrm>
          <a:prstGeom prst="rect">
            <a:avLst/>
          </a:prstGeom>
          <a:ln w="0">
            <a:noFill/>
          </a:ln>
        </p:spPr>
      </p:pic>
      <p:sp>
        <p:nvSpPr>
          <p:cNvPr id="101" name="Google Shape;180;p4"/>
          <p:cNvSpPr/>
          <p:nvPr/>
        </p:nvSpPr>
        <p:spPr>
          <a:xfrm>
            <a:off x="4896000" y="1800000"/>
            <a:ext cx="5399640" cy="47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Font typeface="Noto Sans Symbols"/>
              <a:buChar char="●"/>
            </a:pPr>
            <a:r>
              <a:rPr lang="it-IT" sz="2600" b="0" strike="noStrike" spc="-1">
                <a:solidFill>
                  <a:srgbClr val="000000"/>
                </a:solidFill>
                <a:latin typeface="Arial"/>
                <a:ea typeface="Arial"/>
              </a:rPr>
              <a:t>Longer operating time</a:t>
            </a:r>
            <a:endParaRPr lang="it-IT" sz="2600" b="0" strike="noStrike" spc="-1">
              <a:latin typeface="Arial"/>
            </a:endParaRPr>
          </a:p>
          <a:p>
            <a:pPr marL="216000" indent="-216000">
              <a:lnSpc>
                <a:spcPct val="100000"/>
              </a:lnSpc>
              <a:buClr>
                <a:srgbClr val="000000"/>
              </a:buClr>
              <a:buFont typeface="Noto Sans Symbols"/>
              <a:buChar char="●"/>
            </a:pPr>
            <a:r>
              <a:rPr lang="it-IT" sz="2600" b="0" strike="noStrike" spc="-1">
                <a:solidFill>
                  <a:srgbClr val="000000"/>
                </a:solidFill>
                <a:latin typeface="Arial"/>
                <a:ea typeface="Arial"/>
              </a:rPr>
              <a:t>Costs</a:t>
            </a:r>
            <a:endParaRPr lang="it-IT" sz="2600" b="0" strike="noStrike" spc="-1">
              <a:latin typeface="Arial"/>
            </a:endParaRPr>
          </a:p>
        </p:txBody>
      </p:sp>
      <p:pic>
        <p:nvPicPr>
          <p:cNvPr id="102" name="Google Shape;181;p4"/>
          <p:cNvPicPr/>
          <p:nvPr/>
        </p:nvPicPr>
        <p:blipFill>
          <a:blip r:embed="rId4" cstate="print"/>
          <a:stretch/>
        </p:blipFill>
        <p:spPr>
          <a:xfrm>
            <a:off x="7560000" y="3240000"/>
            <a:ext cx="2362320" cy="2362320"/>
          </a:xfrm>
          <a:prstGeom prst="rect">
            <a:avLst/>
          </a:prstGeom>
          <a:ln w="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 name="Google Shape;348;p23"/>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6" name="Google Shape;349;p23"/>
          <p:cNvSpPr/>
          <p:nvPr/>
        </p:nvSpPr>
        <p:spPr>
          <a:xfrm>
            <a:off x="720000" y="1080000"/>
            <a:ext cx="2339640" cy="10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200" b="0" u="sng" strike="noStrike" spc="-1">
                <a:solidFill>
                  <a:srgbClr val="000000"/>
                </a:solidFill>
                <a:uFillTx/>
                <a:latin typeface="Arial"/>
                <a:ea typeface="Arial"/>
              </a:rPr>
              <a:t>In generale…...</a:t>
            </a:r>
            <a:endParaRPr lang="it-IT" sz="2200" b="0" strike="noStrike" spc="-1">
              <a:latin typeface="Arial"/>
            </a:endParaRPr>
          </a:p>
        </p:txBody>
      </p:sp>
      <p:sp>
        <p:nvSpPr>
          <p:cNvPr id="207" name="Google Shape;350;p23"/>
          <p:cNvSpPr/>
          <p:nvPr/>
        </p:nvSpPr>
        <p:spPr>
          <a:xfrm>
            <a:off x="4500000" y="365184"/>
            <a:ext cx="5399640" cy="572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Font typeface="Noto Sans Symbols"/>
              <a:buChar char="●"/>
            </a:pPr>
            <a:r>
              <a:rPr lang="it-IT" sz="1800" b="0" strike="noStrike" spc="-1" dirty="0">
                <a:solidFill>
                  <a:srgbClr val="000000"/>
                </a:solidFill>
                <a:latin typeface="Arial"/>
                <a:ea typeface="Arial"/>
              </a:rPr>
              <a:t> Non ancora dimostrata netta supremazia negli </a:t>
            </a:r>
            <a:r>
              <a:rPr lang="it-IT" sz="1800" b="0" strike="noStrike" spc="-1" dirty="0" err="1">
                <a:solidFill>
                  <a:srgbClr val="000000"/>
                </a:solidFill>
                <a:latin typeface="Arial"/>
                <a:ea typeface="Arial"/>
              </a:rPr>
              <a:t>outcome</a:t>
            </a:r>
            <a:r>
              <a:rPr lang="it-IT" sz="1800" b="0" strike="noStrike" spc="-1" dirty="0">
                <a:solidFill>
                  <a:srgbClr val="000000"/>
                </a:solidFill>
                <a:latin typeface="Arial"/>
                <a:ea typeface="Arial"/>
              </a:rPr>
              <a:t> post-operatori rispetto alla laparoscopia</a:t>
            </a:r>
            <a:r>
              <a:rPr lang="it-IT" spc="-1" dirty="0">
                <a:solidFill>
                  <a:srgbClr val="000000"/>
                </a:solidFill>
                <a:latin typeface="Arial"/>
                <a:ea typeface="Arial"/>
              </a:rPr>
              <a:t>.</a:t>
            </a: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a:p>
            <a:pPr marL="216000" indent="-216000">
              <a:lnSpc>
                <a:spcPct val="100000"/>
              </a:lnSpc>
              <a:buClr>
                <a:srgbClr val="000000"/>
              </a:buClr>
              <a:buFont typeface="Noto Sans Symbols"/>
              <a:buChar char="●"/>
              <a:tabLst>
                <a:tab pos="0" algn="l"/>
              </a:tabLst>
            </a:pPr>
            <a:r>
              <a:rPr lang="it-IT" sz="1800" b="0" strike="noStrike" spc="-1" dirty="0">
                <a:solidFill>
                  <a:srgbClr val="000000"/>
                </a:solidFill>
                <a:latin typeface="Arial"/>
                <a:ea typeface="Arial"/>
              </a:rPr>
              <a:t>Dopo oltre 15 anni dall’avvento della chirurgia robotica  i tempi operatori e i costi elevati non si sono ancora  significativamente ridotti</a:t>
            </a:r>
          </a:p>
          <a:p>
            <a:pPr marL="216000" indent="-216000">
              <a:lnSpc>
                <a:spcPct val="100000"/>
              </a:lnSpc>
              <a:buClr>
                <a:srgbClr val="000000"/>
              </a:buClr>
              <a:buFont typeface="Noto Sans Symbols"/>
              <a:buChar char="●"/>
              <a:tabLst>
                <a:tab pos="0" algn="l"/>
              </a:tabLst>
            </a:pPr>
            <a:endParaRPr lang="it-IT" spc="-1" dirty="0">
              <a:solidFill>
                <a:srgbClr val="000000"/>
              </a:solidFill>
              <a:latin typeface="Arial"/>
            </a:endParaRPr>
          </a:p>
          <a:p>
            <a:pPr marL="216000" indent="-216000">
              <a:lnSpc>
                <a:spcPct val="100000"/>
              </a:lnSpc>
              <a:buClr>
                <a:srgbClr val="000000"/>
              </a:buClr>
              <a:buFont typeface="Noto Sans Symbols"/>
              <a:buChar char="●"/>
              <a:tabLst>
                <a:tab pos="0" algn="l"/>
              </a:tabLst>
            </a:pPr>
            <a:r>
              <a:rPr lang="it-IT" spc="-1" dirty="0">
                <a:solidFill>
                  <a:srgbClr val="000000"/>
                </a:solidFill>
                <a:latin typeface="Arial"/>
              </a:rPr>
              <a:t>Nel paziente obeso, </a:t>
            </a:r>
            <a:r>
              <a:rPr lang="it-IT" sz="1800" b="0" strike="noStrike" spc="-1" dirty="0">
                <a:solidFill>
                  <a:srgbClr val="000000"/>
                </a:solidFill>
                <a:latin typeface="Arial"/>
              </a:rPr>
              <a:t>vantaggi ergonomici per paziente e chirurgo </a:t>
            </a: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a:p>
            <a:pPr marL="216000" indent="-216000">
              <a:lnSpc>
                <a:spcPct val="100000"/>
              </a:lnSpc>
              <a:buClr>
                <a:srgbClr val="000000"/>
              </a:buClr>
              <a:buFont typeface="Noto Sans Symbols"/>
              <a:buChar char="●"/>
              <a:tabLst>
                <a:tab pos="0" algn="l"/>
              </a:tabLst>
            </a:pPr>
            <a:r>
              <a:rPr lang="it-IT" sz="1800" b="0" strike="noStrike" spc="-1" dirty="0">
                <a:solidFill>
                  <a:srgbClr val="000000"/>
                </a:solidFill>
                <a:latin typeface="Arial"/>
                <a:ea typeface="Arial"/>
              </a:rPr>
              <a:t>Può costituire un discreto vantaggio nella chirurgia revisionale e forse nei BMI proibitivi</a:t>
            </a:r>
          </a:p>
          <a:p>
            <a:pPr marL="216000" indent="-216000">
              <a:lnSpc>
                <a:spcPct val="100000"/>
              </a:lnSpc>
              <a:buClr>
                <a:srgbClr val="000000"/>
              </a:buClr>
              <a:buFont typeface="Noto Sans Symbols"/>
              <a:buChar char="●"/>
              <a:tabLst>
                <a:tab pos="0" algn="l"/>
              </a:tabLst>
            </a:pPr>
            <a:endParaRPr lang="it-IT" spc="-1" dirty="0">
              <a:solidFill>
                <a:srgbClr val="000000"/>
              </a:solidFill>
              <a:latin typeface="Arial"/>
            </a:endParaRPr>
          </a:p>
          <a:p>
            <a:pPr marL="216000" indent="-216000">
              <a:lnSpc>
                <a:spcPct val="100000"/>
              </a:lnSpc>
              <a:buClr>
                <a:srgbClr val="000000"/>
              </a:buClr>
              <a:buFont typeface="Noto Sans Symbols"/>
              <a:buChar char="●"/>
              <a:tabLst>
                <a:tab pos="0" algn="l"/>
              </a:tabLst>
            </a:pPr>
            <a:r>
              <a:rPr lang="it-IT" sz="1800" b="0" strike="noStrike" spc="-1" dirty="0">
                <a:solidFill>
                  <a:srgbClr val="000000"/>
                </a:solidFill>
                <a:latin typeface="Arial"/>
              </a:rPr>
              <a:t>Può costituire un netto vantaggio negli interventi dove risulta indispensabile il confezionamento di anastomosi manuali (ad es. SADI’s) </a:t>
            </a: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 name="Google Shape;348;p23"/>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sp>
        <p:nvSpPr>
          <p:cNvPr id="206" name="Google Shape;349;p23"/>
          <p:cNvSpPr/>
          <p:nvPr/>
        </p:nvSpPr>
        <p:spPr>
          <a:xfrm>
            <a:off x="720000" y="1080000"/>
            <a:ext cx="2339640" cy="10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2200" b="0" u="sng" strike="noStrike" spc="-1">
                <a:solidFill>
                  <a:srgbClr val="000000"/>
                </a:solidFill>
                <a:uFillTx/>
                <a:latin typeface="Arial"/>
                <a:ea typeface="Arial"/>
              </a:rPr>
              <a:t>In generale…...</a:t>
            </a:r>
            <a:endParaRPr lang="it-IT" sz="2200" b="0" strike="noStrike" spc="-1">
              <a:latin typeface="Arial"/>
            </a:endParaRPr>
          </a:p>
        </p:txBody>
      </p:sp>
      <p:sp>
        <p:nvSpPr>
          <p:cNvPr id="207" name="Google Shape;350;p23"/>
          <p:cNvSpPr/>
          <p:nvPr/>
        </p:nvSpPr>
        <p:spPr>
          <a:xfrm>
            <a:off x="4500000" y="979568"/>
            <a:ext cx="5399640" cy="572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buClr>
                <a:srgbClr val="000000"/>
              </a:buClr>
              <a:buFont typeface="Noto Sans Symbols"/>
              <a:buChar char="●"/>
            </a:pPr>
            <a:r>
              <a:rPr lang="it-IT" spc="-1" dirty="0">
                <a:solidFill>
                  <a:srgbClr val="000000"/>
                </a:solidFill>
                <a:ea typeface="Arial"/>
              </a:rPr>
              <a:t>Nella nostra esperienza l’utilizzo della piattaforma robotica, dopo un iniziale curva di apprendimento, costituisce una valida alternativa alla laparoscopia soprattutto per RYGB e chirurgia revisionale. </a:t>
            </a:r>
          </a:p>
          <a:p>
            <a:pPr marL="216000" indent="-216000">
              <a:buClr>
                <a:srgbClr val="000000"/>
              </a:buClr>
            </a:pPr>
            <a:endParaRPr lang="it-IT" spc="-1" dirty="0"/>
          </a:p>
          <a:p>
            <a:pPr marL="216000" indent="-216000">
              <a:lnSpc>
                <a:spcPct val="100000"/>
              </a:lnSpc>
              <a:buClr>
                <a:srgbClr val="000000"/>
              </a:buClr>
              <a:buFont typeface="Noto Sans Symbols"/>
              <a:buChar char="●"/>
            </a:pPr>
            <a:r>
              <a:rPr lang="it-IT" sz="1800" b="0" strike="noStrike" spc="-1" dirty="0">
                <a:solidFill>
                  <a:srgbClr val="000000"/>
                </a:solidFill>
                <a:latin typeface="Arial"/>
                <a:ea typeface="Arial"/>
              </a:rPr>
              <a:t> In ottica di ottimizzazione delle risorse può essere preso in considerazione per interventi combinati </a:t>
            </a:r>
            <a:r>
              <a:rPr lang="it-IT" sz="1800" b="0" strike="noStrike" spc="-1" dirty="0" err="1">
                <a:solidFill>
                  <a:srgbClr val="000000"/>
                </a:solidFill>
                <a:latin typeface="Arial"/>
                <a:ea typeface="Arial"/>
              </a:rPr>
              <a:t>multiorgano</a:t>
            </a:r>
            <a:r>
              <a:rPr lang="it-IT" spc="-1" dirty="0">
                <a:solidFill>
                  <a:srgbClr val="000000"/>
                </a:solidFill>
                <a:latin typeface="Arial"/>
                <a:ea typeface="Arial"/>
              </a:rPr>
              <a:t> senza significative ripercussioni sugli </a:t>
            </a:r>
            <a:r>
              <a:rPr lang="it-IT" spc="-1" dirty="0" err="1">
                <a:solidFill>
                  <a:srgbClr val="000000"/>
                </a:solidFill>
                <a:latin typeface="Arial"/>
                <a:ea typeface="Arial"/>
              </a:rPr>
              <a:t>outcome</a:t>
            </a:r>
            <a:r>
              <a:rPr lang="it-IT" spc="-1" dirty="0">
                <a:solidFill>
                  <a:srgbClr val="000000"/>
                </a:solidFill>
                <a:latin typeface="Arial"/>
                <a:ea typeface="Arial"/>
              </a:rPr>
              <a:t> precoci o tardivi.</a:t>
            </a:r>
          </a:p>
          <a:p>
            <a:pPr marL="216000" indent="-216000">
              <a:lnSpc>
                <a:spcPct val="100000"/>
              </a:lnSpc>
              <a:buClr>
                <a:srgbClr val="000000"/>
              </a:buClr>
              <a:buFont typeface="Noto Sans Symbols"/>
              <a:buChar char="●"/>
            </a:pPr>
            <a:endParaRPr lang="it-IT" spc="-1" dirty="0">
              <a:solidFill>
                <a:srgbClr val="000000"/>
              </a:solidFill>
              <a:latin typeface="Arial"/>
              <a:ea typeface="Arial"/>
            </a:endParaRPr>
          </a:p>
          <a:p>
            <a:pPr marL="216000" indent="-216000">
              <a:lnSpc>
                <a:spcPct val="100000"/>
              </a:lnSpc>
              <a:buClr>
                <a:srgbClr val="000000"/>
              </a:buClr>
              <a:buFont typeface="Noto Sans Symbols"/>
              <a:buChar char="●"/>
            </a:pPr>
            <a:endParaRPr lang="it-IT" spc="-1" dirty="0">
              <a:solidFill>
                <a:srgbClr val="000000"/>
              </a:solidFill>
              <a:latin typeface="Arial"/>
              <a:ea typeface="Arial"/>
            </a:endParaRPr>
          </a:p>
          <a:p>
            <a:pPr marL="216000" indent="-216000">
              <a:lnSpc>
                <a:spcPct val="100000"/>
              </a:lnSpc>
              <a:buClr>
                <a:srgbClr val="000000"/>
              </a:buClr>
              <a:buFont typeface="Noto Sans Symbols"/>
              <a:buChar char="●"/>
            </a:pPr>
            <a:endParaRPr lang="it-IT" sz="1800" b="0" strike="noStrike" spc="-1" dirty="0">
              <a:latin typeface="Arial"/>
            </a:endParaRPr>
          </a:p>
          <a:p>
            <a:pPr marL="216000" indent="-216000">
              <a:lnSpc>
                <a:spcPct val="100000"/>
              </a:lnSpc>
              <a:buClr>
                <a:srgbClr val="000000"/>
              </a:buClr>
              <a:buFont typeface="Noto Sans Symbols"/>
              <a:buChar char="●"/>
              <a:tabLst>
                <a:tab pos="0" algn="l"/>
              </a:tabLst>
            </a:pPr>
            <a:endParaRPr lang="it-IT" spc="-1" dirty="0">
              <a:solidFill>
                <a:srgbClr val="000000"/>
              </a:solidFill>
              <a:latin typeface="Arial"/>
            </a:endParaRPr>
          </a:p>
          <a:p>
            <a:pPr marL="216000" indent="-164520">
              <a:lnSpc>
                <a:spcPct val="100000"/>
              </a:lnSpc>
              <a:tabLst>
                <a:tab pos="0" algn="l"/>
              </a:tabLst>
            </a:pP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a:p>
            <a:pPr marL="216000" indent="-164520">
              <a:lnSpc>
                <a:spcPct val="100000"/>
              </a:lnSpc>
              <a:tabLst>
                <a:tab pos="0" algn="l"/>
              </a:tabLst>
            </a:pPr>
            <a:endParaRPr lang="it-IT" sz="1800" b="0" strike="noStrike" spc="-1" dirty="0">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p:cNvSpPr>
          <p:nvPr>
            <p:ph type="title"/>
          </p:nvPr>
        </p:nvSpPr>
        <p:spPr>
          <a:xfrm>
            <a:off x="5480280" y="627120"/>
            <a:ext cx="3741480" cy="2667600"/>
          </a:xfrm>
          <a:prstGeom prst="rect">
            <a:avLst/>
          </a:prstGeom>
          <a:noFill/>
          <a:ln w="0">
            <a:noFill/>
          </a:ln>
        </p:spPr>
        <p:txBody>
          <a:bodyPr anchor="b">
            <a:noAutofit/>
          </a:bodyPr>
          <a:lstStyle/>
          <a:p>
            <a:pPr>
              <a:lnSpc>
                <a:spcPct val="90000"/>
              </a:lnSpc>
              <a:tabLst>
                <a:tab pos="0" algn="l"/>
              </a:tabLst>
            </a:pPr>
            <a:r>
              <a:rPr lang="it-IT" sz="6000" b="1" strike="noStrike" spc="-1">
                <a:solidFill>
                  <a:srgbClr val="515083"/>
                </a:solidFill>
                <a:latin typeface="Calibri"/>
                <a:ea typeface="Calibri"/>
              </a:rPr>
              <a:t>Grazie</a:t>
            </a:r>
            <a:endParaRPr lang="it-IT" sz="600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 name="Google Shape;186;p5"/>
          <p:cNvSpPr/>
          <p:nvPr/>
        </p:nvSpPr>
        <p:spPr>
          <a:xfrm>
            <a:off x="-36000" y="75672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04" name="Google Shape;187;p5"/>
          <p:cNvPicPr/>
          <p:nvPr/>
        </p:nvPicPr>
        <p:blipFill>
          <a:blip r:embed="rId2" cstate="print"/>
          <a:srcRect l="20976" t="8192" r="23457" b="28302"/>
          <a:stretch/>
        </p:blipFill>
        <p:spPr>
          <a:xfrm>
            <a:off x="1980000" y="771480"/>
            <a:ext cx="6479640" cy="4628160"/>
          </a:xfrm>
          <a:prstGeom prst="rect">
            <a:avLst/>
          </a:prstGeom>
          <a:ln w="9525">
            <a:solidFill>
              <a:srgbClr val="000000"/>
            </a:solidFill>
            <a:round/>
          </a:ln>
        </p:spPr>
      </p:pic>
      <p:sp>
        <p:nvSpPr>
          <p:cNvPr id="105" name="Google Shape;188;p5"/>
          <p:cNvSpPr/>
          <p:nvPr/>
        </p:nvSpPr>
        <p:spPr>
          <a:xfrm>
            <a:off x="540000" y="-180000"/>
            <a:ext cx="359280" cy="359280"/>
          </a:xfrm>
          <a:prstGeom prst="rect">
            <a:avLst/>
          </a:prstGeom>
          <a:solidFill>
            <a:srgbClr val="729FCF"/>
          </a:solidFill>
          <a:ln w="9525">
            <a:solidFill>
              <a:srgbClr val="3465A4"/>
            </a:solidFill>
            <a:round/>
          </a:ln>
        </p:spPr>
        <p:style>
          <a:lnRef idx="0">
            <a:scrgbClr r="0" g="0" b="0"/>
          </a:lnRef>
          <a:fillRef idx="0">
            <a:scrgbClr r="0" g="0" b="0"/>
          </a:fillRef>
          <a:effectRef idx="0">
            <a:scrgbClr r="0" g="0" b="0"/>
          </a:effectRef>
          <a:fontRef idx="minor"/>
        </p:style>
      </p:sp>
      <p:sp>
        <p:nvSpPr>
          <p:cNvPr id="106" name="Google Shape;189;p5"/>
          <p:cNvSpPr/>
          <p:nvPr/>
        </p:nvSpPr>
        <p:spPr>
          <a:xfrm>
            <a:off x="540000" y="-540000"/>
            <a:ext cx="359280" cy="359280"/>
          </a:xfrm>
          <a:prstGeom prst="rect">
            <a:avLst/>
          </a:prstGeom>
          <a:solidFill>
            <a:srgbClr val="729FCF"/>
          </a:solidFill>
          <a:ln w="9525">
            <a:solidFill>
              <a:srgbClr val="3465A4"/>
            </a:solidFill>
            <a:round/>
          </a:ln>
        </p:spPr>
        <p:style>
          <a:lnRef idx="0">
            <a:scrgbClr r="0" g="0" b="0"/>
          </a:lnRef>
          <a:fillRef idx="0">
            <a:scrgbClr r="0" g="0" b="0"/>
          </a:fillRef>
          <a:effectRef idx="0">
            <a:scrgbClr r="0" g="0" b="0"/>
          </a:effectRef>
          <a:fontRef idx="minor"/>
        </p:style>
      </p:sp>
      <p:sp>
        <p:nvSpPr>
          <p:cNvPr id="107" name="Google Shape;190;p5"/>
          <p:cNvSpPr/>
          <p:nvPr/>
        </p:nvSpPr>
        <p:spPr>
          <a:xfrm>
            <a:off x="540000" y="-180000"/>
            <a:ext cx="359280" cy="359280"/>
          </a:xfrm>
          <a:prstGeom prst="rect">
            <a:avLst/>
          </a:prstGeom>
          <a:solidFill>
            <a:srgbClr val="729FCF"/>
          </a:solidFill>
          <a:ln w="9525">
            <a:solidFill>
              <a:srgbClr val="3465A4"/>
            </a:solidFill>
            <a:round/>
          </a:ln>
        </p:spPr>
        <p:style>
          <a:lnRef idx="0">
            <a:scrgbClr r="0" g="0" b="0"/>
          </a:lnRef>
          <a:fillRef idx="0">
            <a:scrgbClr r="0" g="0" b="0"/>
          </a:fillRef>
          <a:effectRef idx="0">
            <a:scrgbClr r="0" g="0" b="0"/>
          </a:effectRef>
          <a:fontRef idx="minor"/>
        </p:style>
      </p:sp>
      <p:sp>
        <p:nvSpPr>
          <p:cNvPr id="108" name="Google Shape;191;p5"/>
          <p:cNvSpPr/>
          <p:nvPr/>
        </p:nvSpPr>
        <p:spPr>
          <a:xfrm>
            <a:off x="3780000" y="2592000"/>
            <a:ext cx="719640" cy="359640"/>
          </a:xfrm>
          <a:prstGeom prst="ellipse">
            <a:avLst/>
          </a:prstGeom>
          <a:noFill/>
          <a:ln w="29150">
            <a:solidFill>
              <a:srgbClr val="FF0000"/>
            </a:solidFill>
            <a:round/>
          </a:ln>
        </p:spPr>
        <p:style>
          <a:lnRef idx="0">
            <a:scrgbClr r="0" g="0" b="0"/>
          </a:lnRef>
          <a:fillRef idx="0">
            <a:scrgbClr r="0" g="0" b="0"/>
          </a:fillRef>
          <a:effectRef idx="0">
            <a:scrgbClr r="0" g="0" b="0"/>
          </a:effectRef>
          <a:fontRef idx="minor"/>
        </p:style>
      </p:sp>
      <p:sp>
        <p:nvSpPr>
          <p:cNvPr id="109" name="Google Shape;192;p5"/>
          <p:cNvSpPr/>
          <p:nvPr/>
        </p:nvSpPr>
        <p:spPr>
          <a:xfrm>
            <a:off x="3924000" y="1584000"/>
            <a:ext cx="1259640" cy="359640"/>
          </a:xfrm>
          <a:prstGeom prst="ellipse">
            <a:avLst/>
          </a:prstGeom>
          <a:noFill/>
          <a:ln w="29150">
            <a:solidFill>
              <a:srgbClr val="FF0000"/>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repl">
                                        <p:cTn id="7" dur="500"/>
                                        <p:tgtEl>
                                          <p:spTgt spid="10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 calcmode="lin" valueType="num">
                                      <p:cBhvr additive="repl">
                                        <p:cTn id="12" dur="500"/>
                                        <p:tgtEl>
                                          <p:spTgt spid="1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 name="Google Shape;197;p6"/>
          <p:cNvSpPr/>
          <p:nvPr/>
        </p:nvSpPr>
        <p:spPr>
          <a:xfrm>
            <a:off x="-36000" y="75672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11" name="Google Shape;198;p6"/>
          <p:cNvPicPr/>
          <p:nvPr/>
        </p:nvPicPr>
        <p:blipFill>
          <a:blip r:embed="rId2" cstate="print"/>
          <a:stretch/>
        </p:blipFill>
        <p:spPr>
          <a:xfrm>
            <a:off x="360000" y="936000"/>
            <a:ext cx="1866960" cy="2483640"/>
          </a:xfrm>
          <a:prstGeom prst="rect">
            <a:avLst/>
          </a:prstGeom>
          <a:ln w="0">
            <a:noFill/>
          </a:ln>
        </p:spPr>
      </p:pic>
      <p:pic>
        <p:nvPicPr>
          <p:cNvPr id="112" name="Google Shape;199;p6"/>
          <p:cNvPicPr/>
          <p:nvPr/>
        </p:nvPicPr>
        <p:blipFill>
          <a:blip r:embed="rId3" cstate="print"/>
          <a:stretch/>
        </p:blipFill>
        <p:spPr>
          <a:xfrm>
            <a:off x="1683720" y="2391120"/>
            <a:ext cx="2213640" cy="2864520"/>
          </a:xfrm>
          <a:prstGeom prst="rect">
            <a:avLst/>
          </a:prstGeom>
          <a:ln w="0">
            <a:noFill/>
          </a:ln>
        </p:spPr>
      </p:pic>
      <p:sp>
        <p:nvSpPr>
          <p:cNvPr id="113" name="Google Shape;200;p6"/>
          <p:cNvSpPr/>
          <p:nvPr/>
        </p:nvSpPr>
        <p:spPr>
          <a:xfrm>
            <a:off x="4500000" y="432000"/>
            <a:ext cx="5399640" cy="47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Precision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Improve dexterity</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3-dimensional high-definition visualization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tremor filtration,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direct camera control by the surgeon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wristed instruments</a:t>
            </a:r>
            <a:endParaRPr lang="it-IT" sz="2200" b="0" strike="noStrike" spc="-1">
              <a:latin typeface="Arial"/>
            </a:endParaRPr>
          </a:p>
          <a:p>
            <a:pPr marL="216000" indent="-216000">
              <a:lnSpc>
                <a:spcPct val="100000"/>
              </a:lnSpc>
              <a:buClr>
                <a:srgbClr val="000000"/>
              </a:buClr>
              <a:buFont typeface="Noto Sans Symbols"/>
              <a:buChar char="●"/>
            </a:pPr>
            <a:r>
              <a:rPr lang="it-IT" sz="2200" b="1" strike="noStrike" spc="-1">
                <a:solidFill>
                  <a:srgbClr val="000000"/>
                </a:solidFill>
                <a:latin typeface="Arial"/>
                <a:ea typeface="Arial"/>
              </a:rPr>
              <a:t>ergonomic advantages for patient and surgeon</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Recent multiquadrant access</a:t>
            </a:r>
            <a:endParaRPr lang="it-IT" sz="2200" b="0" strike="noStrike" spc="-1">
              <a:latin typeface="Arial"/>
            </a:endParaRPr>
          </a:p>
          <a:p>
            <a:pPr marL="216000" indent="-216000">
              <a:lnSpc>
                <a:spcPct val="100000"/>
              </a:lnSpc>
              <a:buClr>
                <a:srgbClr val="000000"/>
              </a:buClr>
              <a:buFont typeface="Noto Sans Symbols"/>
              <a:buChar char="●"/>
            </a:pPr>
            <a:r>
              <a:rPr lang="it-IT" sz="2200" b="0" strike="noStrike" spc="-1">
                <a:solidFill>
                  <a:srgbClr val="000000"/>
                </a:solidFill>
                <a:latin typeface="Arial"/>
                <a:ea typeface="Arial"/>
              </a:rPr>
              <a:t>robotic stapling</a:t>
            </a:r>
            <a:endParaRPr lang="it-IT" sz="2200" b="0" strike="noStrike" spc="-1">
              <a:latin typeface="Arial"/>
            </a:endParaRPr>
          </a:p>
        </p:txBody>
      </p:sp>
      <p:pic>
        <p:nvPicPr>
          <p:cNvPr id="114" name="Google Shape;201;p6"/>
          <p:cNvPicPr/>
          <p:nvPr/>
        </p:nvPicPr>
        <p:blipFill>
          <a:blip r:embed="rId4" cstate="print"/>
          <a:stretch/>
        </p:blipFill>
        <p:spPr>
          <a:xfrm>
            <a:off x="8034120" y="3884760"/>
            <a:ext cx="1685520" cy="1694880"/>
          </a:xfrm>
          <a:prstGeom prst="rect">
            <a:avLst/>
          </a:prstGeom>
          <a:ln w="0">
            <a:noFill/>
          </a:ln>
        </p:spPr>
      </p:pic>
      <p:sp>
        <p:nvSpPr>
          <p:cNvPr id="115" name="Google Shape;202;p6"/>
          <p:cNvSpPr/>
          <p:nvPr/>
        </p:nvSpPr>
        <p:spPr>
          <a:xfrm>
            <a:off x="4752000" y="3176280"/>
            <a:ext cx="4679640" cy="360"/>
          </a:xfrm>
          <a:custGeom>
            <a:avLst/>
            <a:gdLst/>
            <a:ahLst/>
            <a:cxnLst/>
            <a:rect l="l" t="t" r="r" b="b"/>
            <a:pathLst>
              <a:path w="21600" h="21600">
                <a:moveTo>
                  <a:pt x="0" y="0"/>
                </a:moveTo>
                <a:lnTo>
                  <a:pt x="21600" y="21600"/>
                </a:lnTo>
              </a:path>
            </a:pathLst>
          </a:custGeom>
          <a:noFill/>
          <a:ln w="38150">
            <a:solidFill>
              <a:srgbClr val="FF0000"/>
            </a:solidFill>
            <a:round/>
          </a:ln>
        </p:spPr>
        <p:style>
          <a:lnRef idx="0">
            <a:scrgbClr r="0" g="0" b="0"/>
          </a:lnRef>
          <a:fillRef idx="0">
            <a:scrgbClr r="0" g="0" b="0"/>
          </a:fillRef>
          <a:effectRef idx="0">
            <a:scrgbClr r="0" g="0" b="0"/>
          </a:effectRef>
          <a:fontRef idx="minor"/>
        </p:style>
      </p:sp>
      <p:sp>
        <p:nvSpPr>
          <p:cNvPr id="116" name="Google Shape;203;p6"/>
          <p:cNvSpPr/>
          <p:nvPr/>
        </p:nvSpPr>
        <p:spPr>
          <a:xfrm>
            <a:off x="4752000" y="3464280"/>
            <a:ext cx="1727640" cy="360"/>
          </a:xfrm>
          <a:custGeom>
            <a:avLst/>
            <a:gdLst/>
            <a:ahLst/>
            <a:cxnLst/>
            <a:rect l="l" t="t" r="r" b="b"/>
            <a:pathLst>
              <a:path w="21600" h="21600">
                <a:moveTo>
                  <a:pt x="0" y="0"/>
                </a:moveTo>
                <a:lnTo>
                  <a:pt x="21600" y="21600"/>
                </a:lnTo>
              </a:path>
            </a:pathLst>
          </a:custGeom>
          <a:noFill/>
          <a:ln w="3815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Google Shape;208;p7"/>
          <p:cNvSpPr/>
          <p:nvPr/>
        </p:nvSpPr>
        <p:spPr>
          <a:xfrm>
            <a:off x="-36000" y="75672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18" name="Google Shape;209;p7"/>
          <p:cNvPicPr/>
          <p:nvPr/>
        </p:nvPicPr>
        <p:blipFill>
          <a:blip r:embed="rId2" cstate="print"/>
          <a:stretch/>
        </p:blipFill>
        <p:spPr>
          <a:xfrm>
            <a:off x="1080000" y="3240000"/>
            <a:ext cx="3239640" cy="2246040"/>
          </a:xfrm>
          <a:prstGeom prst="rect">
            <a:avLst/>
          </a:prstGeom>
          <a:ln w="0">
            <a:noFill/>
          </a:ln>
        </p:spPr>
      </p:pic>
      <p:pic>
        <p:nvPicPr>
          <p:cNvPr id="119" name="Google Shape;210;p7"/>
          <p:cNvPicPr/>
          <p:nvPr/>
        </p:nvPicPr>
        <p:blipFill>
          <a:blip r:embed="rId3" cstate="print"/>
          <a:stretch/>
        </p:blipFill>
        <p:spPr>
          <a:xfrm>
            <a:off x="0" y="1800000"/>
            <a:ext cx="3143880" cy="1768320"/>
          </a:xfrm>
          <a:prstGeom prst="rect">
            <a:avLst/>
          </a:prstGeom>
          <a:ln w="0">
            <a:noFill/>
          </a:ln>
        </p:spPr>
      </p:pic>
      <p:pic>
        <p:nvPicPr>
          <p:cNvPr id="120" name="Google Shape;211;p7"/>
          <p:cNvPicPr/>
          <p:nvPr/>
        </p:nvPicPr>
        <p:blipFill>
          <a:blip r:embed="rId4" cstate="print"/>
          <a:stretch/>
        </p:blipFill>
        <p:spPr>
          <a:xfrm>
            <a:off x="5220000" y="3240000"/>
            <a:ext cx="3338640" cy="2226240"/>
          </a:xfrm>
          <a:prstGeom prst="rect">
            <a:avLst/>
          </a:prstGeom>
          <a:ln w="0">
            <a:noFill/>
          </a:ln>
        </p:spPr>
      </p:pic>
      <p:pic>
        <p:nvPicPr>
          <p:cNvPr id="121" name="Google Shape;212;p7"/>
          <p:cNvPicPr/>
          <p:nvPr/>
        </p:nvPicPr>
        <p:blipFill>
          <a:blip r:embed="rId5" cstate="print"/>
          <a:stretch/>
        </p:blipFill>
        <p:spPr>
          <a:xfrm>
            <a:off x="7672680" y="1656000"/>
            <a:ext cx="1866960" cy="2483640"/>
          </a:xfrm>
          <a:prstGeom prst="rect">
            <a:avLst/>
          </a:prstGeom>
          <a:ln w="38150">
            <a:solidFill>
              <a:srgbClr val="3465A4"/>
            </a:solidFill>
            <a:round/>
          </a:ln>
        </p:spPr>
      </p:pic>
      <p:pic>
        <p:nvPicPr>
          <p:cNvPr id="122" name="Google Shape;213;p7"/>
          <p:cNvPicPr/>
          <p:nvPr/>
        </p:nvPicPr>
        <p:blipFill>
          <a:blip r:embed="rId6" cstate="print"/>
          <a:stretch/>
        </p:blipFill>
        <p:spPr>
          <a:xfrm>
            <a:off x="3240000" y="37080"/>
            <a:ext cx="4093560" cy="2302560"/>
          </a:xfrm>
          <a:prstGeom prst="rect">
            <a:avLst/>
          </a:prstGeom>
          <a:ln w="0">
            <a:noFill/>
          </a:ln>
        </p:spPr>
      </p:pic>
      <p:sp>
        <p:nvSpPr>
          <p:cNvPr id="123" name="Google Shape;214;p7"/>
          <p:cNvSpPr/>
          <p:nvPr/>
        </p:nvSpPr>
        <p:spPr>
          <a:xfrm flipH="1">
            <a:off x="2699280" y="1260000"/>
            <a:ext cx="359640" cy="359640"/>
          </a:xfrm>
          <a:custGeom>
            <a:avLst/>
            <a:gdLst/>
            <a:ahLst/>
            <a:cxnLst/>
            <a:rect l="l" t="t" r="r" b="b"/>
            <a:pathLst>
              <a:path w="21600" h="21600">
                <a:moveTo>
                  <a:pt x="0" y="0"/>
                </a:moveTo>
                <a:lnTo>
                  <a:pt x="21600" y="21600"/>
                </a:lnTo>
              </a:path>
            </a:pathLst>
          </a:custGeom>
          <a:noFill/>
          <a:ln w="38150">
            <a:solidFill>
              <a:srgbClr val="FF0000"/>
            </a:solidFill>
            <a:round/>
            <a:tailEnd type="triangle" w="med" len="med"/>
          </a:ln>
        </p:spPr>
        <p:style>
          <a:lnRef idx="0">
            <a:scrgbClr r="0" g="0" b="0"/>
          </a:lnRef>
          <a:fillRef idx="0">
            <a:scrgbClr r="0" g="0" b="0"/>
          </a:fillRef>
          <a:effectRef idx="0">
            <a:scrgbClr r="0" g="0" b="0"/>
          </a:effectRef>
          <a:fontRef idx="minor"/>
        </p:style>
      </p:sp>
      <p:sp>
        <p:nvSpPr>
          <p:cNvPr id="124" name="Google Shape;215;p7"/>
          <p:cNvSpPr/>
          <p:nvPr/>
        </p:nvSpPr>
        <p:spPr>
          <a:xfrm>
            <a:off x="1567800" y="3435840"/>
            <a:ext cx="370800" cy="348120"/>
          </a:xfrm>
          <a:custGeom>
            <a:avLst/>
            <a:gdLst/>
            <a:ahLst/>
            <a:cxnLst/>
            <a:rect l="l" t="t" r="r" b="b"/>
            <a:pathLst>
              <a:path w="21600" h="21600">
                <a:moveTo>
                  <a:pt x="0" y="0"/>
                </a:moveTo>
                <a:lnTo>
                  <a:pt x="21600" y="21600"/>
                </a:lnTo>
              </a:path>
            </a:pathLst>
          </a:custGeom>
          <a:noFill/>
          <a:ln w="38150">
            <a:solidFill>
              <a:srgbClr val="FF0000"/>
            </a:solidFill>
            <a:round/>
            <a:tailEnd type="triangle" w="med" len="med"/>
          </a:ln>
        </p:spPr>
        <p:style>
          <a:lnRef idx="0">
            <a:scrgbClr r="0" g="0" b="0"/>
          </a:lnRef>
          <a:fillRef idx="0">
            <a:scrgbClr r="0" g="0" b="0"/>
          </a:fillRef>
          <a:effectRef idx="0">
            <a:scrgbClr r="0" g="0" b="0"/>
          </a:effectRef>
          <a:fontRef idx="minor"/>
        </p:style>
      </p:sp>
      <p:sp>
        <p:nvSpPr>
          <p:cNvPr id="125" name="Google Shape;216;p7"/>
          <p:cNvSpPr/>
          <p:nvPr/>
        </p:nvSpPr>
        <p:spPr>
          <a:xfrm flipH="1">
            <a:off x="7389000" y="3446640"/>
            <a:ext cx="359640" cy="359640"/>
          </a:xfrm>
          <a:custGeom>
            <a:avLst/>
            <a:gdLst/>
            <a:ahLst/>
            <a:cxnLst/>
            <a:rect l="l" t="t" r="r" b="b"/>
            <a:pathLst>
              <a:path w="21600" h="21600">
                <a:moveTo>
                  <a:pt x="0" y="0"/>
                </a:moveTo>
                <a:lnTo>
                  <a:pt x="21600" y="21600"/>
                </a:lnTo>
              </a:path>
            </a:pathLst>
          </a:custGeom>
          <a:noFill/>
          <a:ln w="38150">
            <a:solidFill>
              <a:srgbClr val="FF0000"/>
            </a:solidFill>
            <a:round/>
            <a:tailEnd type="triangle" w="med" len="med"/>
          </a:ln>
        </p:spPr>
        <p:style>
          <a:lnRef idx="0">
            <a:scrgbClr r="0" g="0" b="0"/>
          </a:lnRef>
          <a:fillRef idx="0">
            <a:scrgbClr r="0" g="0" b="0"/>
          </a:fillRef>
          <a:effectRef idx="0">
            <a:scrgbClr r="0" g="0" b="0"/>
          </a:effectRef>
          <a:fontRef idx="minor"/>
        </p:style>
      </p:sp>
      <p:sp>
        <p:nvSpPr>
          <p:cNvPr id="126" name="Google Shape;217;p7"/>
          <p:cNvSpPr/>
          <p:nvPr/>
        </p:nvSpPr>
        <p:spPr>
          <a:xfrm>
            <a:off x="7318800" y="1338120"/>
            <a:ext cx="370800" cy="348120"/>
          </a:xfrm>
          <a:custGeom>
            <a:avLst/>
            <a:gdLst/>
            <a:ahLst/>
            <a:cxnLst/>
            <a:rect l="l" t="t" r="r" b="b"/>
            <a:pathLst>
              <a:path w="21600" h="21600">
                <a:moveTo>
                  <a:pt x="0" y="0"/>
                </a:moveTo>
                <a:lnTo>
                  <a:pt x="21600" y="21600"/>
                </a:lnTo>
              </a:path>
            </a:pathLst>
          </a:custGeom>
          <a:noFill/>
          <a:ln w="38150">
            <a:solidFill>
              <a:srgbClr val="FF0000"/>
            </a:solidFill>
            <a:round/>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 name="Google Shape;222;p8"/>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28" name="Google Shape;223;p8"/>
          <p:cNvPicPr/>
          <p:nvPr/>
        </p:nvPicPr>
        <p:blipFill>
          <a:blip r:embed="rId2" cstate="print"/>
          <a:srcRect l="20587" r="18150" b="29036"/>
          <a:stretch/>
        </p:blipFill>
        <p:spPr>
          <a:xfrm>
            <a:off x="2580120" y="261360"/>
            <a:ext cx="6599520" cy="4778280"/>
          </a:xfrm>
          <a:prstGeom prst="rect">
            <a:avLst/>
          </a:prstGeom>
          <a:ln w="9525">
            <a:solidFill>
              <a:srgbClr val="000000"/>
            </a:solidFill>
            <a:round/>
          </a:ln>
        </p:spPr>
      </p:pic>
      <p:sp>
        <p:nvSpPr>
          <p:cNvPr id="129" name="Google Shape;224;p8"/>
          <p:cNvSpPr/>
          <p:nvPr/>
        </p:nvSpPr>
        <p:spPr>
          <a:xfrm>
            <a:off x="4248360" y="2412360"/>
            <a:ext cx="719640" cy="359640"/>
          </a:xfrm>
          <a:prstGeom prst="ellipse">
            <a:avLst/>
          </a:prstGeom>
          <a:noFill/>
          <a:ln w="29150">
            <a:solidFill>
              <a:srgbClr val="FF0000"/>
            </a:solidFill>
            <a:round/>
          </a:ln>
        </p:spPr>
        <p:style>
          <a:lnRef idx="0">
            <a:scrgbClr r="0" g="0" b="0"/>
          </a:lnRef>
          <a:fillRef idx="0">
            <a:scrgbClr r="0" g="0" b="0"/>
          </a:fillRef>
          <a:effectRef idx="0">
            <a:scrgbClr r="0" g="0" b="0"/>
          </a:effectRef>
          <a:fontRef idx="minor"/>
        </p:style>
      </p:sp>
      <p:sp>
        <p:nvSpPr>
          <p:cNvPr id="130" name="Google Shape;225;p8"/>
          <p:cNvSpPr/>
          <p:nvPr/>
        </p:nvSpPr>
        <p:spPr>
          <a:xfrm>
            <a:off x="4392360" y="1476360"/>
            <a:ext cx="1259640" cy="359640"/>
          </a:xfrm>
          <a:prstGeom prst="ellipse">
            <a:avLst/>
          </a:prstGeom>
          <a:noFill/>
          <a:ln w="29150">
            <a:solidFill>
              <a:srgbClr val="FF0000"/>
            </a:solidFill>
            <a:round/>
          </a:ln>
        </p:spPr>
        <p:style>
          <a:lnRef idx="0">
            <a:scrgbClr r="0" g="0" b="0"/>
          </a:lnRef>
          <a:fillRef idx="0">
            <a:scrgbClr r="0" g="0" b="0"/>
          </a:fillRef>
          <a:effectRef idx="0">
            <a:scrgbClr r="0" g="0" b="0"/>
          </a:effectRef>
          <a:fontRef idx="minor"/>
        </p:style>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 name="Google Shape;230;p9"/>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32" name="Google Shape;231;p9"/>
          <p:cNvPicPr/>
          <p:nvPr/>
        </p:nvPicPr>
        <p:blipFill>
          <a:blip r:embed="rId2" cstate="print"/>
          <a:stretch/>
        </p:blipFill>
        <p:spPr>
          <a:xfrm>
            <a:off x="4833000" y="445320"/>
            <a:ext cx="5070240" cy="2617920"/>
          </a:xfrm>
          <a:prstGeom prst="rect">
            <a:avLst/>
          </a:prstGeom>
          <a:ln w="9525">
            <a:solidFill>
              <a:srgbClr val="000000"/>
            </a:solidFill>
            <a:round/>
          </a:ln>
        </p:spPr>
      </p:pic>
      <p:pic>
        <p:nvPicPr>
          <p:cNvPr id="133" name="Google Shape;232;p9"/>
          <p:cNvPicPr/>
          <p:nvPr/>
        </p:nvPicPr>
        <p:blipFill>
          <a:blip r:embed="rId3" cstate="print"/>
          <a:stretch/>
        </p:blipFill>
        <p:spPr>
          <a:xfrm>
            <a:off x="227520" y="900000"/>
            <a:ext cx="3732120" cy="1795320"/>
          </a:xfrm>
          <a:prstGeom prst="rect">
            <a:avLst/>
          </a:prstGeom>
          <a:ln w="0">
            <a:noFill/>
          </a:ln>
        </p:spPr>
      </p:pic>
      <p:pic>
        <p:nvPicPr>
          <p:cNvPr id="134" name="Google Shape;233;p9"/>
          <p:cNvPicPr/>
          <p:nvPr/>
        </p:nvPicPr>
        <p:blipFill>
          <a:blip r:embed="rId4" cstate="print"/>
          <a:stretch/>
        </p:blipFill>
        <p:spPr>
          <a:xfrm>
            <a:off x="1173960" y="3240000"/>
            <a:ext cx="7825680" cy="2229480"/>
          </a:xfrm>
          <a:prstGeom prst="rect">
            <a:avLst/>
          </a:prstGeom>
          <a:ln w="9525">
            <a:solidFill>
              <a:srgbClr val="000000"/>
            </a:solidFill>
            <a:rou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 name="Google Shape;238;p10"/>
          <p:cNvSpPr/>
          <p:nvPr/>
        </p:nvSpPr>
        <p:spPr>
          <a:xfrm>
            <a:off x="-35640" y="719640"/>
            <a:ext cx="4139280" cy="4858920"/>
          </a:xfrm>
          <a:prstGeom prst="rect">
            <a:avLst/>
          </a:prstGeom>
          <a:solidFill>
            <a:srgbClr val="FFFFFF"/>
          </a:solidFill>
          <a:ln w="9525">
            <a:solidFill>
              <a:srgbClr val="FFFFFF"/>
            </a:solidFill>
            <a:round/>
          </a:ln>
        </p:spPr>
        <p:style>
          <a:lnRef idx="0">
            <a:scrgbClr r="0" g="0" b="0"/>
          </a:lnRef>
          <a:fillRef idx="0">
            <a:scrgbClr r="0" g="0" b="0"/>
          </a:fillRef>
          <a:effectRef idx="0">
            <a:scrgbClr r="0" g="0" b="0"/>
          </a:effectRef>
          <a:fontRef idx="minor"/>
        </p:style>
      </p:sp>
      <p:pic>
        <p:nvPicPr>
          <p:cNvPr id="136" name="Google Shape;239;p10"/>
          <p:cNvPicPr/>
          <p:nvPr/>
        </p:nvPicPr>
        <p:blipFill>
          <a:blip r:embed="rId2" cstate="print"/>
          <a:stretch/>
        </p:blipFill>
        <p:spPr>
          <a:xfrm>
            <a:off x="180000" y="719640"/>
            <a:ext cx="3794040" cy="1440000"/>
          </a:xfrm>
          <a:prstGeom prst="rect">
            <a:avLst/>
          </a:prstGeom>
          <a:ln w="0">
            <a:noFill/>
          </a:ln>
        </p:spPr>
      </p:pic>
      <p:sp>
        <p:nvSpPr>
          <p:cNvPr id="137" name="Google Shape;240;p10"/>
          <p:cNvSpPr/>
          <p:nvPr/>
        </p:nvSpPr>
        <p:spPr>
          <a:xfrm>
            <a:off x="180000" y="2160000"/>
            <a:ext cx="1259280" cy="7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tabLst>
                <a:tab pos="0" algn="l"/>
              </a:tabLst>
            </a:pPr>
            <a:r>
              <a:rPr lang="it-IT" sz="1200" b="0" strike="noStrike" spc="-1">
                <a:solidFill>
                  <a:srgbClr val="000000"/>
                </a:solidFill>
                <a:latin typeface="Arial"/>
                <a:ea typeface="Arial"/>
              </a:rPr>
              <a:t>Harvard University</a:t>
            </a:r>
            <a:endParaRPr lang="it-IT" sz="1200" b="0" strike="noStrike" spc="-1">
              <a:latin typeface="Arial"/>
            </a:endParaRPr>
          </a:p>
        </p:txBody>
      </p:sp>
      <p:pic>
        <p:nvPicPr>
          <p:cNvPr id="138" name="Google Shape;241;p10"/>
          <p:cNvPicPr/>
          <p:nvPr/>
        </p:nvPicPr>
        <p:blipFill>
          <a:blip r:embed="rId3" cstate="print"/>
          <a:stretch/>
        </p:blipFill>
        <p:spPr>
          <a:xfrm>
            <a:off x="180360" y="2700000"/>
            <a:ext cx="7019280" cy="2821320"/>
          </a:xfrm>
          <a:prstGeom prst="rect">
            <a:avLst/>
          </a:prstGeom>
          <a:ln w="9525">
            <a:solidFill>
              <a:srgbClr val="000000"/>
            </a:solidFill>
            <a:round/>
          </a:ln>
        </p:spPr>
      </p:pic>
      <p:pic>
        <p:nvPicPr>
          <p:cNvPr id="139" name="Google Shape;242;p10"/>
          <p:cNvPicPr/>
          <p:nvPr/>
        </p:nvPicPr>
        <p:blipFill>
          <a:blip r:embed="rId4" cstate="print"/>
          <a:stretch/>
        </p:blipFill>
        <p:spPr>
          <a:xfrm>
            <a:off x="6840000" y="136440"/>
            <a:ext cx="3059640" cy="2849400"/>
          </a:xfrm>
          <a:prstGeom prst="rect">
            <a:avLst/>
          </a:prstGeom>
          <a:ln w="9525">
            <a:solidFill>
              <a:srgbClr val="000000"/>
            </a:solidFill>
            <a:rou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632</TotalTime>
  <Words>626</Words>
  <Application>Microsoft Macintosh PowerPoint</Application>
  <PresentationFormat>Personalizzato</PresentationFormat>
  <Paragraphs>133</Paragraphs>
  <Slides>32</Slides>
  <Notes>0</Notes>
  <HiddenSlides>0</HiddenSlides>
  <MMClips>1</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32</vt:i4>
      </vt:variant>
    </vt:vector>
  </HeadingPairs>
  <TitlesOfParts>
    <vt:vector size="40" baseType="lpstr">
      <vt:lpstr>Arial</vt:lpstr>
      <vt:lpstr>Calibri</vt:lpstr>
      <vt:lpstr>Noto Sans Symbols</vt:lpstr>
      <vt:lpstr>Symbol</vt:lpstr>
      <vt:lpstr>Times New Roman</vt:lpstr>
      <vt:lpstr>Wingdings</vt:lpstr>
      <vt:lpstr>Office Theme</vt:lpstr>
      <vt:lpstr>Office Theme</vt:lpstr>
      <vt:lpstr>CHIRURGIA ROBOTICA: vantaggi e svantaggi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CHIRURGIA ROBOTICA: vantaggi e svantaggi</dc:title>
  <dc:subject/>
  <dc:creator/>
  <dc:description/>
  <cp:lastModifiedBy>francesca balsamo</cp:lastModifiedBy>
  <cp:revision>16</cp:revision>
  <dcterms:modified xsi:type="dcterms:W3CDTF">2025-04-08T17:58:17Z</dcterms:modified>
  <dc:language>it-IT</dc:language>
</cp:coreProperties>
</file>